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02" r:id="rId2"/>
    <p:sldMasterId id="2147483714" r:id="rId3"/>
  </p:sldMasterIdLst>
  <p:notesMasterIdLst>
    <p:notesMasterId r:id="rId47"/>
  </p:notesMasterIdLst>
  <p:sldIdLst>
    <p:sldId id="256" r:id="rId4"/>
    <p:sldId id="257" r:id="rId5"/>
    <p:sldId id="259" r:id="rId6"/>
    <p:sldId id="260" r:id="rId7"/>
    <p:sldId id="438" r:id="rId8"/>
    <p:sldId id="427" r:id="rId9"/>
    <p:sldId id="439" r:id="rId10"/>
    <p:sldId id="422" r:id="rId11"/>
    <p:sldId id="440" r:id="rId12"/>
    <p:sldId id="263" r:id="rId13"/>
    <p:sldId id="276" r:id="rId14"/>
    <p:sldId id="278" r:id="rId15"/>
    <p:sldId id="279" r:id="rId16"/>
    <p:sldId id="262" r:id="rId17"/>
    <p:sldId id="443" r:id="rId18"/>
    <p:sldId id="444" r:id="rId19"/>
    <p:sldId id="283" r:id="rId20"/>
    <p:sldId id="445" r:id="rId21"/>
    <p:sldId id="280" r:id="rId22"/>
    <p:sldId id="282" r:id="rId23"/>
    <p:sldId id="446" r:id="rId24"/>
    <p:sldId id="284" r:id="rId25"/>
    <p:sldId id="442" r:id="rId26"/>
    <p:sldId id="314" r:id="rId27"/>
    <p:sldId id="315" r:id="rId28"/>
    <p:sldId id="316" r:id="rId29"/>
    <p:sldId id="304" r:id="rId30"/>
    <p:sldId id="305" r:id="rId31"/>
    <p:sldId id="307" r:id="rId32"/>
    <p:sldId id="308" r:id="rId33"/>
    <p:sldId id="306" r:id="rId34"/>
    <p:sldId id="309" r:id="rId35"/>
    <p:sldId id="310" r:id="rId36"/>
    <p:sldId id="323" r:id="rId37"/>
    <p:sldId id="265" r:id="rId38"/>
    <p:sldId id="266" r:id="rId39"/>
    <p:sldId id="441" r:id="rId40"/>
    <p:sldId id="268" r:id="rId41"/>
    <p:sldId id="269" r:id="rId42"/>
    <p:sldId id="270" r:id="rId43"/>
    <p:sldId id="271" r:id="rId44"/>
    <p:sldId id="344" r:id="rId45"/>
    <p:sldId id="27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00" autoAdjust="0"/>
    <p:restoredTop sz="76682" autoAdjust="0"/>
  </p:normalViewPr>
  <p:slideViewPr>
    <p:cSldViewPr snapToGrid="0">
      <p:cViewPr varScale="1">
        <p:scale>
          <a:sx n="69" d="100"/>
          <a:sy n="69" d="100"/>
        </p:scale>
        <p:origin x="30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3D362-656C-4BDC-9705-F7D813824282}"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7D122FF7-0139-4B1A-B421-C03AE3838037}">
      <dgm:prSet/>
      <dgm:spPr/>
      <dgm:t>
        <a:bodyPr/>
        <a:lstStyle/>
        <a:p>
          <a:r>
            <a:rPr lang="en-US" dirty="0"/>
            <a:t>Student at Moraine Valley</a:t>
          </a:r>
        </a:p>
      </dgm:t>
    </dgm:pt>
    <dgm:pt modelId="{71C5FD75-D3BB-4188-B5C6-66750606D923}" type="parTrans" cxnId="{EC71F0D9-CD6E-416D-B3EE-BE7C6F16A50A}">
      <dgm:prSet/>
      <dgm:spPr/>
      <dgm:t>
        <a:bodyPr/>
        <a:lstStyle/>
        <a:p>
          <a:endParaRPr lang="en-US"/>
        </a:p>
      </dgm:t>
    </dgm:pt>
    <dgm:pt modelId="{92ABDF89-D497-41D6-85D8-6D69CF7525C9}" type="sibTrans" cxnId="{EC71F0D9-CD6E-416D-B3EE-BE7C6F16A50A}">
      <dgm:prSet/>
      <dgm:spPr/>
      <dgm:t>
        <a:bodyPr/>
        <a:lstStyle/>
        <a:p>
          <a:endParaRPr lang="en-US"/>
        </a:p>
      </dgm:t>
    </dgm:pt>
    <dgm:pt modelId="{9995D2C0-1F97-48E8-8F43-B5E49F131B83}">
      <dgm:prSet/>
      <dgm:spPr/>
      <dgm:t>
        <a:bodyPr/>
        <a:lstStyle/>
        <a:p>
          <a:r>
            <a:rPr lang="en-US" dirty="0"/>
            <a:t>Taught economics, finite math, and statistics at MVCC (adjunct)</a:t>
          </a:r>
        </a:p>
      </dgm:t>
    </dgm:pt>
    <dgm:pt modelId="{E7EFDA4B-F29B-4892-ACD6-5AD6C4E770E3}" type="parTrans" cxnId="{73BB7071-2DED-4A6F-A665-8752D2D32186}">
      <dgm:prSet/>
      <dgm:spPr/>
      <dgm:t>
        <a:bodyPr/>
        <a:lstStyle/>
        <a:p>
          <a:endParaRPr lang="en-US"/>
        </a:p>
      </dgm:t>
    </dgm:pt>
    <dgm:pt modelId="{14C407B2-9FE4-444A-8867-CFAEF464FE76}" type="sibTrans" cxnId="{73BB7071-2DED-4A6F-A665-8752D2D32186}">
      <dgm:prSet/>
      <dgm:spPr/>
      <dgm:t>
        <a:bodyPr/>
        <a:lstStyle/>
        <a:p>
          <a:endParaRPr lang="en-US"/>
        </a:p>
      </dgm:t>
    </dgm:pt>
    <dgm:pt modelId="{D65038A9-689C-4CBE-ACF7-CE688CB96073}">
      <dgm:prSet/>
      <dgm:spPr/>
      <dgm:t>
        <a:bodyPr/>
        <a:lstStyle/>
        <a:p>
          <a:r>
            <a:rPr lang="en-US" dirty="0"/>
            <a:t>Taught economics at Oakton Community College (adjunct)</a:t>
          </a:r>
        </a:p>
      </dgm:t>
    </dgm:pt>
    <dgm:pt modelId="{C8410946-8F6E-4AFE-BD20-7B4E415B502F}" type="parTrans" cxnId="{C312B004-1497-4364-B9D5-0B00DFC3E972}">
      <dgm:prSet/>
      <dgm:spPr/>
      <dgm:t>
        <a:bodyPr/>
        <a:lstStyle/>
        <a:p>
          <a:endParaRPr lang="en-US"/>
        </a:p>
      </dgm:t>
    </dgm:pt>
    <dgm:pt modelId="{9F09BDC7-A06A-40E2-8EFE-E9449B31E824}" type="sibTrans" cxnId="{C312B004-1497-4364-B9D5-0B00DFC3E972}">
      <dgm:prSet/>
      <dgm:spPr/>
      <dgm:t>
        <a:bodyPr/>
        <a:lstStyle/>
        <a:p>
          <a:endParaRPr lang="en-US"/>
        </a:p>
      </dgm:t>
    </dgm:pt>
    <dgm:pt modelId="{D44996BC-04D9-44BA-8C2F-D1C266A596C6}">
      <dgm:prSet/>
      <dgm:spPr/>
      <dgm:t>
        <a:bodyPr/>
        <a:lstStyle/>
        <a:p>
          <a:r>
            <a:rPr lang="en-US" dirty="0"/>
            <a:t>Tenure-track at South Suburban College</a:t>
          </a:r>
        </a:p>
      </dgm:t>
    </dgm:pt>
    <dgm:pt modelId="{8BA3A822-4BC3-4FA6-9949-0E98BFC69751}" type="parTrans" cxnId="{49691853-6608-4EE2-AC4B-08BD80DDEA36}">
      <dgm:prSet/>
      <dgm:spPr/>
      <dgm:t>
        <a:bodyPr/>
        <a:lstStyle/>
        <a:p>
          <a:endParaRPr lang="en-US"/>
        </a:p>
      </dgm:t>
    </dgm:pt>
    <dgm:pt modelId="{5B359273-74FE-4180-AC5A-F81A5F024EAB}" type="sibTrans" cxnId="{49691853-6608-4EE2-AC4B-08BD80DDEA36}">
      <dgm:prSet/>
      <dgm:spPr/>
      <dgm:t>
        <a:bodyPr/>
        <a:lstStyle/>
        <a:p>
          <a:endParaRPr lang="en-US"/>
        </a:p>
      </dgm:t>
    </dgm:pt>
    <dgm:pt modelId="{7825BBE4-9D0B-4862-BC86-624329D4D677}">
      <dgm:prSet/>
      <dgm:spPr/>
      <dgm:t>
        <a:bodyPr/>
        <a:lstStyle/>
        <a:p>
          <a:r>
            <a:rPr lang="en-US"/>
            <a:t>Attended first IMACC in 1996 with my father</a:t>
          </a:r>
        </a:p>
      </dgm:t>
    </dgm:pt>
    <dgm:pt modelId="{2ED06FF5-6C30-4887-9AF6-3FF568C9C461}" type="parTrans" cxnId="{0A4CCD4B-7F63-49DB-9820-0167E4F0617D}">
      <dgm:prSet/>
      <dgm:spPr/>
      <dgm:t>
        <a:bodyPr/>
        <a:lstStyle/>
        <a:p>
          <a:endParaRPr lang="en-US"/>
        </a:p>
      </dgm:t>
    </dgm:pt>
    <dgm:pt modelId="{8BDFADD4-BBCF-4FC4-89EE-93246C9BF800}" type="sibTrans" cxnId="{0A4CCD4B-7F63-49DB-9820-0167E4F0617D}">
      <dgm:prSet/>
      <dgm:spPr/>
      <dgm:t>
        <a:bodyPr/>
        <a:lstStyle/>
        <a:p>
          <a:endParaRPr lang="en-US"/>
        </a:p>
      </dgm:t>
    </dgm:pt>
    <dgm:pt modelId="{DBCC049B-17D7-4376-856E-6E94FBE02D4F}">
      <dgm:prSet/>
      <dgm:spPr/>
      <dgm:t>
        <a:bodyPr/>
        <a:lstStyle/>
        <a:p>
          <a:r>
            <a:rPr lang="en-US" dirty="0"/>
            <a:t>Tenure-track at Joliet Junior College</a:t>
          </a:r>
        </a:p>
      </dgm:t>
    </dgm:pt>
    <dgm:pt modelId="{5D668A0D-933E-4358-9D4A-5733808C55E6}" type="parTrans" cxnId="{5555F3BC-03DC-4AC6-95F4-8DDDECEE582C}">
      <dgm:prSet/>
      <dgm:spPr/>
      <dgm:t>
        <a:bodyPr/>
        <a:lstStyle/>
        <a:p>
          <a:endParaRPr lang="en-US"/>
        </a:p>
      </dgm:t>
    </dgm:pt>
    <dgm:pt modelId="{D32E4A00-2061-4199-B11D-6E6BDF5346AF}" type="sibTrans" cxnId="{5555F3BC-03DC-4AC6-95F4-8DDDECEE582C}">
      <dgm:prSet/>
      <dgm:spPr/>
      <dgm:t>
        <a:bodyPr/>
        <a:lstStyle/>
        <a:p>
          <a:endParaRPr lang="en-US"/>
        </a:p>
      </dgm:t>
    </dgm:pt>
    <dgm:pt modelId="{736A277D-F841-451A-883E-64BF2D775BDB}">
      <dgm:prSet/>
      <dgm:spPr/>
      <dgm:t>
        <a:bodyPr/>
        <a:lstStyle/>
        <a:p>
          <a:r>
            <a:rPr lang="en-US" dirty="0"/>
            <a:t>Now at Florida </a:t>
          </a:r>
          <a:r>
            <a:rPr lang="en-US" dirty="0" err="1"/>
            <a:t>SouthWestern</a:t>
          </a:r>
          <a:r>
            <a:rPr lang="en-US" dirty="0"/>
            <a:t> State College</a:t>
          </a:r>
        </a:p>
      </dgm:t>
    </dgm:pt>
    <dgm:pt modelId="{8608F43E-E94A-4C4A-AD97-5DD29E59893C}" type="parTrans" cxnId="{A7CDE90D-E410-4B9B-87B3-AC89A374E0C2}">
      <dgm:prSet/>
      <dgm:spPr/>
      <dgm:t>
        <a:bodyPr/>
        <a:lstStyle/>
        <a:p>
          <a:endParaRPr lang="en-US"/>
        </a:p>
      </dgm:t>
    </dgm:pt>
    <dgm:pt modelId="{2E4F9E0F-7AD4-41DC-B666-4234C89C2065}" type="sibTrans" cxnId="{A7CDE90D-E410-4B9B-87B3-AC89A374E0C2}">
      <dgm:prSet/>
      <dgm:spPr/>
      <dgm:t>
        <a:bodyPr/>
        <a:lstStyle/>
        <a:p>
          <a:endParaRPr lang="en-US"/>
        </a:p>
      </dgm:t>
    </dgm:pt>
    <dgm:pt modelId="{552DA94D-4927-402D-8375-9BCCC8936BAA}" type="pres">
      <dgm:prSet presAssocID="{50E3D362-656C-4BDC-9705-F7D813824282}" presName="linear" presStyleCnt="0">
        <dgm:presLayoutVars>
          <dgm:animLvl val="lvl"/>
          <dgm:resizeHandles val="exact"/>
        </dgm:presLayoutVars>
      </dgm:prSet>
      <dgm:spPr/>
    </dgm:pt>
    <dgm:pt modelId="{01C98697-E833-4056-B36F-ACA0C07F4606}" type="pres">
      <dgm:prSet presAssocID="{7D122FF7-0139-4B1A-B421-C03AE3838037}" presName="parentText" presStyleLbl="node1" presStyleIdx="0" presStyleCnt="7">
        <dgm:presLayoutVars>
          <dgm:chMax val="0"/>
          <dgm:bulletEnabled val="1"/>
        </dgm:presLayoutVars>
      </dgm:prSet>
      <dgm:spPr/>
    </dgm:pt>
    <dgm:pt modelId="{3885184A-42DC-4C5A-823E-58623A0FD572}" type="pres">
      <dgm:prSet presAssocID="{92ABDF89-D497-41D6-85D8-6D69CF7525C9}" presName="spacer" presStyleCnt="0"/>
      <dgm:spPr/>
    </dgm:pt>
    <dgm:pt modelId="{1FD019E2-047A-4CEB-831E-7CF45DD3CDEA}" type="pres">
      <dgm:prSet presAssocID="{9995D2C0-1F97-48E8-8F43-B5E49F131B83}" presName="parentText" presStyleLbl="node1" presStyleIdx="1" presStyleCnt="7">
        <dgm:presLayoutVars>
          <dgm:chMax val="0"/>
          <dgm:bulletEnabled val="1"/>
        </dgm:presLayoutVars>
      </dgm:prSet>
      <dgm:spPr/>
    </dgm:pt>
    <dgm:pt modelId="{B7CEF57F-ED0E-4364-89E3-33D53F2AF4BE}" type="pres">
      <dgm:prSet presAssocID="{14C407B2-9FE4-444A-8867-CFAEF464FE76}" presName="spacer" presStyleCnt="0"/>
      <dgm:spPr/>
    </dgm:pt>
    <dgm:pt modelId="{54B0814C-6648-4FD2-BC9F-B4422CA596FA}" type="pres">
      <dgm:prSet presAssocID="{D65038A9-689C-4CBE-ACF7-CE688CB96073}" presName="parentText" presStyleLbl="node1" presStyleIdx="2" presStyleCnt="7">
        <dgm:presLayoutVars>
          <dgm:chMax val="0"/>
          <dgm:bulletEnabled val="1"/>
        </dgm:presLayoutVars>
      </dgm:prSet>
      <dgm:spPr/>
    </dgm:pt>
    <dgm:pt modelId="{3C660752-09BA-403D-9ACB-25409B262D94}" type="pres">
      <dgm:prSet presAssocID="{9F09BDC7-A06A-40E2-8EFE-E9449B31E824}" presName="spacer" presStyleCnt="0"/>
      <dgm:spPr/>
    </dgm:pt>
    <dgm:pt modelId="{B5F1469D-E86F-43D9-BB3B-C3C342FA5E7E}" type="pres">
      <dgm:prSet presAssocID="{D44996BC-04D9-44BA-8C2F-D1C266A596C6}" presName="parentText" presStyleLbl="node1" presStyleIdx="3" presStyleCnt="7">
        <dgm:presLayoutVars>
          <dgm:chMax val="0"/>
          <dgm:bulletEnabled val="1"/>
        </dgm:presLayoutVars>
      </dgm:prSet>
      <dgm:spPr/>
    </dgm:pt>
    <dgm:pt modelId="{064083BD-C349-47C2-A0A7-75018CED70B5}" type="pres">
      <dgm:prSet presAssocID="{5B359273-74FE-4180-AC5A-F81A5F024EAB}" presName="spacer" presStyleCnt="0"/>
      <dgm:spPr/>
    </dgm:pt>
    <dgm:pt modelId="{ED1B6A13-247C-43AB-9EB7-66AAB767FF91}" type="pres">
      <dgm:prSet presAssocID="{7825BBE4-9D0B-4862-BC86-624329D4D677}" presName="parentText" presStyleLbl="node1" presStyleIdx="4" presStyleCnt="7">
        <dgm:presLayoutVars>
          <dgm:chMax val="0"/>
          <dgm:bulletEnabled val="1"/>
        </dgm:presLayoutVars>
      </dgm:prSet>
      <dgm:spPr/>
    </dgm:pt>
    <dgm:pt modelId="{0ABD3E24-FD90-4A30-BD64-F19F95D7E8BC}" type="pres">
      <dgm:prSet presAssocID="{8BDFADD4-BBCF-4FC4-89EE-93246C9BF800}" presName="spacer" presStyleCnt="0"/>
      <dgm:spPr/>
    </dgm:pt>
    <dgm:pt modelId="{08B001B0-A4F6-43E9-81B6-AD78C52C51AE}" type="pres">
      <dgm:prSet presAssocID="{DBCC049B-17D7-4376-856E-6E94FBE02D4F}" presName="parentText" presStyleLbl="node1" presStyleIdx="5" presStyleCnt="7">
        <dgm:presLayoutVars>
          <dgm:chMax val="0"/>
          <dgm:bulletEnabled val="1"/>
        </dgm:presLayoutVars>
      </dgm:prSet>
      <dgm:spPr/>
    </dgm:pt>
    <dgm:pt modelId="{8005DA76-3022-413E-93AC-637EAE44EEA4}" type="pres">
      <dgm:prSet presAssocID="{D32E4A00-2061-4199-B11D-6E6BDF5346AF}" presName="spacer" presStyleCnt="0"/>
      <dgm:spPr/>
    </dgm:pt>
    <dgm:pt modelId="{BEE90E02-56B6-4DE5-A7B2-DAA1A769185E}" type="pres">
      <dgm:prSet presAssocID="{736A277D-F841-451A-883E-64BF2D775BDB}" presName="parentText" presStyleLbl="node1" presStyleIdx="6" presStyleCnt="7">
        <dgm:presLayoutVars>
          <dgm:chMax val="0"/>
          <dgm:bulletEnabled val="1"/>
        </dgm:presLayoutVars>
      </dgm:prSet>
      <dgm:spPr/>
    </dgm:pt>
  </dgm:ptLst>
  <dgm:cxnLst>
    <dgm:cxn modelId="{C312B004-1497-4364-B9D5-0B00DFC3E972}" srcId="{50E3D362-656C-4BDC-9705-F7D813824282}" destId="{D65038A9-689C-4CBE-ACF7-CE688CB96073}" srcOrd="2" destOrd="0" parTransId="{C8410946-8F6E-4AFE-BD20-7B4E415B502F}" sibTransId="{9F09BDC7-A06A-40E2-8EFE-E9449B31E824}"/>
    <dgm:cxn modelId="{A7CDE90D-E410-4B9B-87B3-AC89A374E0C2}" srcId="{50E3D362-656C-4BDC-9705-F7D813824282}" destId="{736A277D-F841-451A-883E-64BF2D775BDB}" srcOrd="6" destOrd="0" parTransId="{8608F43E-E94A-4C4A-AD97-5DD29E59893C}" sibTransId="{2E4F9E0F-7AD4-41DC-B666-4234C89C2065}"/>
    <dgm:cxn modelId="{352CFA2A-296D-47D6-9A8E-C6274206BFAC}" type="presOf" srcId="{50E3D362-656C-4BDC-9705-F7D813824282}" destId="{552DA94D-4927-402D-8375-9BCCC8936BAA}" srcOrd="0" destOrd="0" presId="urn:microsoft.com/office/officeart/2005/8/layout/vList2"/>
    <dgm:cxn modelId="{0A4CCD4B-7F63-49DB-9820-0167E4F0617D}" srcId="{50E3D362-656C-4BDC-9705-F7D813824282}" destId="{7825BBE4-9D0B-4862-BC86-624329D4D677}" srcOrd="4" destOrd="0" parTransId="{2ED06FF5-6C30-4887-9AF6-3FF568C9C461}" sibTransId="{8BDFADD4-BBCF-4FC4-89EE-93246C9BF800}"/>
    <dgm:cxn modelId="{6D9BD54E-3411-4F1D-AE74-211DD5838F86}" type="presOf" srcId="{7825BBE4-9D0B-4862-BC86-624329D4D677}" destId="{ED1B6A13-247C-43AB-9EB7-66AAB767FF91}" srcOrd="0" destOrd="0" presId="urn:microsoft.com/office/officeart/2005/8/layout/vList2"/>
    <dgm:cxn modelId="{49691853-6608-4EE2-AC4B-08BD80DDEA36}" srcId="{50E3D362-656C-4BDC-9705-F7D813824282}" destId="{D44996BC-04D9-44BA-8C2F-D1C266A596C6}" srcOrd="3" destOrd="0" parTransId="{8BA3A822-4BC3-4FA6-9949-0E98BFC69751}" sibTransId="{5B359273-74FE-4180-AC5A-F81A5F024EAB}"/>
    <dgm:cxn modelId="{0EC39454-AB46-43EF-9B05-D20714D2C261}" type="presOf" srcId="{736A277D-F841-451A-883E-64BF2D775BDB}" destId="{BEE90E02-56B6-4DE5-A7B2-DAA1A769185E}" srcOrd="0" destOrd="0" presId="urn:microsoft.com/office/officeart/2005/8/layout/vList2"/>
    <dgm:cxn modelId="{F300235F-E71F-4C16-9085-1D5501613F67}" type="presOf" srcId="{7D122FF7-0139-4B1A-B421-C03AE3838037}" destId="{01C98697-E833-4056-B36F-ACA0C07F4606}" srcOrd="0" destOrd="0" presId="urn:microsoft.com/office/officeart/2005/8/layout/vList2"/>
    <dgm:cxn modelId="{73BB7071-2DED-4A6F-A665-8752D2D32186}" srcId="{50E3D362-656C-4BDC-9705-F7D813824282}" destId="{9995D2C0-1F97-48E8-8F43-B5E49F131B83}" srcOrd="1" destOrd="0" parTransId="{E7EFDA4B-F29B-4892-ACD6-5AD6C4E770E3}" sibTransId="{14C407B2-9FE4-444A-8867-CFAEF464FE76}"/>
    <dgm:cxn modelId="{ED24A08D-320E-4BEC-BDB0-E164F3D190DE}" type="presOf" srcId="{DBCC049B-17D7-4376-856E-6E94FBE02D4F}" destId="{08B001B0-A4F6-43E9-81B6-AD78C52C51AE}" srcOrd="0" destOrd="0" presId="urn:microsoft.com/office/officeart/2005/8/layout/vList2"/>
    <dgm:cxn modelId="{D138A39D-207E-4E2A-A4A8-5572BD3B2B92}" type="presOf" srcId="{D65038A9-689C-4CBE-ACF7-CE688CB96073}" destId="{54B0814C-6648-4FD2-BC9F-B4422CA596FA}" srcOrd="0" destOrd="0" presId="urn:microsoft.com/office/officeart/2005/8/layout/vList2"/>
    <dgm:cxn modelId="{8A71C5A2-B54F-4E90-93F7-9229FC1E2BF1}" type="presOf" srcId="{9995D2C0-1F97-48E8-8F43-B5E49F131B83}" destId="{1FD019E2-047A-4CEB-831E-7CF45DD3CDEA}" srcOrd="0" destOrd="0" presId="urn:microsoft.com/office/officeart/2005/8/layout/vList2"/>
    <dgm:cxn modelId="{5555F3BC-03DC-4AC6-95F4-8DDDECEE582C}" srcId="{50E3D362-656C-4BDC-9705-F7D813824282}" destId="{DBCC049B-17D7-4376-856E-6E94FBE02D4F}" srcOrd="5" destOrd="0" parTransId="{5D668A0D-933E-4358-9D4A-5733808C55E6}" sibTransId="{D32E4A00-2061-4199-B11D-6E6BDF5346AF}"/>
    <dgm:cxn modelId="{EC71F0D9-CD6E-416D-B3EE-BE7C6F16A50A}" srcId="{50E3D362-656C-4BDC-9705-F7D813824282}" destId="{7D122FF7-0139-4B1A-B421-C03AE3838037}" srcOrd="0" destOrd="0" parTransId="{71C5FD75-D3BB-4188-B5C6-66750606D923}" sibTransId="{92ABDF89-D497-41D6-85D8-6D69CF7525C9}"/>
    <dgm:cxn modelId="{D58378F2-5CF5-4758-8569-0E2BD3E1634A}" type="presOf" srcId="{D44996BC-04D9-44BA-8C2F-D1C266A596C6}" destId="{B5F1469D-E86F-43D9-BB3B-C3C342FA5E7E}" srcOrd="0" destOrd="0" presId="urn:microsoft.com/office/officeart/2005/8/layout/vList2"/>
    <dgm:cxn modelId="{0B45060B-6985-4FAA-8423-3E809FB579AC}" type="presParOf" srcId="{552DA94D-4927-402D-8375-9BCCC8936BAA}" destId="{01C98697-E833-4056-B36F-ACA0C07F4606}" srcOrd="0" destOrd="0" presId="urn:microsoft.com/office/officeart/2005/8/layout/vList2"/>
    <dgm:cxn modelId="{952329BB-7DD3-4A06-9F8E-A4DF2B26BF1C}" type="presParOf" srcId="{552DA94D-4927-402D-8375-9BCCC8936BAA}" destId="{3885184A-42DC-4C5A-823E-58623A0FD572}" srcOrd="1" destOrd="0" presId="urn:microsoft.com/office/officeart/2005/8/layout/vList2"/>
    <dgm:cxn modelId="{70420464-1F87-4410-B321-691F0D3C1054}" type="presParOf" srcId="{552DA94D-4927-402D-8375-9BCCC8936BAA}" destId="{1FD019E2-047A-4CEB-831E-7CF45DD3CDEA}" srcOrd="2" destOrd="0" presId="urn:microsoft.com/office/officeart/2005/8/layout/vList2"/>
    <dgm:cxn modelId="{F04676F9-13D8-4C48-9E21-1DC0382CE7A4}" type="presParOf" srcId="{552DA94D-4927-402D-8375-9BCCC8936BAA}" destId="{B7CEF57F-ED0E-4364-89E3-33D53F2AF4BE}" srcOrd="3" destOrd="0" presId="urn:microsoft.com/office/officeart/2005/8/layout/vList2"/>
    <dgm:cxn modelId="{080CDAB6-700B-419F-AA8A-975089B776FA}" type="presParOf" srcId="{552DA94D-4927-402D-8375-9BCCC8936BAA}" destId="{54B0814C-6648-4FD2-BC9F-B4422CA596FA}" srcOrd="4" destOrd="0" presId="urn:microsoft.com/office/officeart/2005/8/layout/vList2"/>
    <dgm:cxn modelId="{24F03A8B-9932-4DF0-BD7C-999A304C2FB4}" type="presParOf" srcId="{552DA94D-4927-402D-8375-9BCCC8936BAA}" destId="{3C660752-09BA-403D-9ACB-25409B262D94}" srcOrd="5" destOrd="0" presId="urn:microsoft.com/office/officeart/2005/8/layout/vList2"/>
    <dgm:cxn modelId="{9C8A37C2-F574-4123-963B-62E94B6B0FDA}" type="presParOf" srcId="{552DA94D-4927-402D-8375-9BCCC8936BAA}" destId="{B5F1469D-E86F-43D9-BB3B-C3C342FA5E7E}" srcOrd="6" destOrd="0" presId="urn:microsoft.com/office/officeart/2005/8/layout/vList2"/>
    <dgm:cxn modelId="{105F68F7-F3A6-49ED-91C2-4B759B493AAF}" type="presParOf" srcId="{552DA94D-4927-402D-8375-9BCCC8936BAA}" destId="{064083BD-C349-47C2-A0A7-75018CED70B5}" srcOrd="7" destOrd="0" presId="urn:microsoft.com/office/officeart/2005/8/layout/vList2"/>
    <dgm:cxn modelId="{BA82D0CA-F903-4C4A-83CD-6692EDD6AD57}" type="presParOf" srcId="{552DA94D-4927-402D-8375-9BCCC8936BAA}" destId="{ED1B6A13-247C-43AB-9EB7-66AAB767FF91}" srcOrd="8" destOrd="0" presId="urn:microsoft.com/office/officeart/2005/8/layout/vList2"/>
    <dgm:cxn modelId="{551355E7-5347-4CCA-97A3-936C7A7962FE}" type="presParOf" srcId="{552DA94D-4927-402D-8375-9BCCC8936BAA}" destId="{0ABD3E24-FD90-4A30-BD64-F19F95D7E8BC}" srcOrd="9" destOrd="0" presId="urn:microsoft.com/office/officeart/2005/8/layout/vList2"/>
    <dgm:cxn modelId="{A9D72886-635E-4383-BD28-A3F5479D6657}" type="presParOf" srcId="{552DA94D-4927-402D-8375-9BCCC8936BAA}" destId="{08B001B0-A4F6-43E9-81B6-AD78C52C51AE}" srcOrd="10" destOrd="0" presId="urn:microsoft.com/office/officeart/2005/8/layout/vList2"/>
    <dgm:cxn modelId="{100552FE-FFFE-4D10-AC9A-3497C41818E2}" type="presParOf" srcId="{552DA94D-4927-402D-8375-9BCCC8936BAA}" destId="{8005DA76-3022-413E-93AC-637EAE44EEA4}" srcOrd="11" destOrd="0" presId="urn:microsoft.com/office/officeart/2005/8/layout/vList2"/>
    <dgm:cxn modelId="{3D05E11C-F220-4FE1-BE16-A3F7BA0733B2}" type="presParOf" srcId="{552DA94D-4927-402D-8375-9BCCC8936BAA}" destId="{BEE90E02-56B6-4DE5-A7B2-DAA1A769185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98697-E833-4056-B36F-ACA0C07F4606}">
      <dsp:nvSpPr>
        <dsp:cNvPr id="0" name=""/>
        <dsp:cNvSpPr/>
      </dsp:nvSpPr>
      <dsp:spPr>
        <a:xfrm>
          <a:off x="0" y="56189"/>
          <a:ext cx="5971032" cy="75477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Student at Moraine Valley</a:t>
          </a:r>
        </a:p>
      </dsp:txBody>
      <dsp:txXfrm>
        <a:off x="36845" y="93034"/>
        <a:ext cx="5897342" cy="681087"/>
      </dsp:txXfrm>
    </dsp:sp>
    <dsp:sp modelId="{1FD019E2-047A-4CEB-831E-7CF45DD3CDEA}">
      <dsp:nvSpPr>
        <dsp:cNvPr id="0" name=""/>
        <dsp:cNvSpPr/>
      </dsp:nvSpPr>
      <dsp:spPr>
        <a:xfrm>
          <a:off x="0" y="865687"/>
          <a:ext cx="5971032" cy="75477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Taught economics, finite math, and statistics at MVCC (adjunct)</a:t>
          </a:r>
        </a:p>
      </dsp:txBody>
      <dsp:txXfrm>
        <a:off x="36845" y="902532"/>
        <a:ext cx="5897342" cy="681087"/>
      </dsp:txXfrm>
    </dsp:sp>
    <dsp:sp modelId="{54B0814C-6648-4FD2-BC9F-B4422CA596FA}">
      <dsp:nvSpPr>
        <dsp:cNvPr id="0" name=""/>
        <dsp:cNvSpPr/>
      </dsp:nvSpPr>
      <dsp:spPr>
        <a:xfrm>
          <a:off x="0" y="1675185"/>
          <a:ext cx="5971032" cy="75477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Taught economics at Oakton Community College (adjunct)</a:t>
          </a:r>
        </a:p>
      </dsp:txBody>
      <dsp:txXfrm>
        <a:off x="36845" y="1712030"/>
        <a:ext cx="5897342" cy="681087"/>
      </dsp:txXfrm>
    </dsp:sp>
    <dsp:sp modelId="{B5F1469D-E86F-43D9-BB3B-C3C342FA5E7E}">
      <dsp:nvSpPr>
        <dsp:cNvPr id="0" name=""/>
        <dsp:cNvSpPr/>
      </dsp:nvSpPr>
      <dsp:spPr>
        <a:xfrm>
          <a:off x="0" y="2484683"/>
          <a:ext cx="5971032" cy="75477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Tenure-track at South Suburban College</a:t>
          </a:r>
        </a:p>
      </dsp:txBody>
      <dsp:txXfrm>
        <a:off x="36845" y="2521528"/>
        <a:ext cx="5897342" cy="681087"/>
      </dsp:txXfrm>
    </dsp:sp>
    <dsp:sp modelId="{ED1B6A13-247C-43AB-9EB7-66AAB767FF91}">
      <dsp:nvSpPr>
        <dsp:cNvPr id="0" name=""/>
        <dsp:cNvSpPr/>
      </dsp:nvSpPr>
      <dsp:spPr>
        <a:xfrm>
          <a:off x="0" y="3294180"/>
          <a:ext cx="5971032" cy="75477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Attended first IMACC in 1996 with my father</a:t>
          </a:r>
        </a:p>
      </dsp:txBody>
      <dsp:txXfrm>
        <a:off x="36845" y="3331025"/>
        <a:ext cx="5897342" cy="681087"/>
      </dsp:txXfrm>
    </dsp:sp>
    <dsp:sp modelId="{08B001B0-A4F6-43E9-81B6-AD78C52C51AE}">
      <dsp:nvSpPr>
        <dsp:cNvPr id="0" name=""/>
        <dsp:cNvSpPr/>
      </dsp:nvSpPr>
      <dsp:spPr>
        <a:xfrm>
          <a:off x="0" y="4103678"/>
          <a:ext cx="5971032" cy="75477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Tenure-track at Joliet Junior College</a:t>
          </a:r>
        </a:p>
      </dsp:txBody>
      <dsp:txXfrm>
        <a:off x="36845" y="4140523"/>
        <a:ext cx="5897342" cy="681087"/>
      </dsp:txXfrm>
    </dsp:sp>
    <dsp:sp modelId="{BEE90E02-56B6-4DE5-A7B2-DAA1A769185E}">
      <dsp:nvSpPr>
        <dsp:cNvPr id="0" name=""/>
        <dsp:cNvSpPr/>
      </dsp:nvSpPr>
      <dsp:spPr>
        <a:xfrm>
          <a:off x="0" y="4913176"/>
          <a:ext cx="5971032" cy="75477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Now at Florida </a:t>
          </a:r>
          <a:r>
            <a:rPr lang="en-US" sz="1900" kern="1200" dirty="0" err="1"/>
            <a:t>SouthWestern</a:t>
          </a:r>
          <a:r>
            <a:rPr lang="en-US" sz="1900" kern="1200" dirty="0"/>
            <a:t> State College</a:t>
          </a:r>
        </a:p>
      </dsp:txBody>
      <dsp:txXfrm>
        <a:off x="36845" y="4950021"/>
        <a:ext cx="5897342" cy="6810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FCF4D-7C74-4F02-9E49-52BCF0EF3FF5}" type="datetimeFigureOut">
              <a:rPr lang="en-US" smtClean="0"/>
              <a:t>4/6/26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6A9E9-E70B-44CB-9095-E845B0FE091B}" type="slidenum">
              <a:rPr lang="en-US" smtClean="0"/>
              <a:t>‹#›</a:t>
            </a:fld>
            <a:endParaRPr lang="en-US"/>
          </a:p>
        </p:txBody>
      </p:sp>
    </p:spTree>
    <p:extLst>
      <p:ext uri="{BB962C8B-B14F-4D97-AF65-F5344CB8AC3E}">
        <p14:creationId xmlns:p14="http://schemas.microsoft.com/office/powerpoint/2010/main" val="51578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https://amstat.quarto.pub/college-gaise/recommendations.html</a:t>
            </a:r>
          </a:p>
        </p:txBody>
      </p:sp>
      <p:sp>
        <p:nvSpPr>
          <p:cNvPr id="4" name="Slide Number Placeholder 3"/>
          <p:cNvSpPr>
            <a:spLocks noGrp="1"/>
          </p:cNvSpPr>
          <p:nvPr>
            <p:ph type="sldNum" sz="quarter" idx="5"/>
          </p:nvPr>
        </p:nvSpPr>
        <p:spPr/>
        <p:txBody>
          <a:bodyPr/>
          <a:lstStyle/>
          <a:p>
            <a:fld id="{1D56A9E9-E70B-44CB-9095-E845B0FE091B}" type="slidenum">
              <a:rPr lang="en-US" smtClean="0"/>
              <a:t>3</a:t>
            </a:fld>
            <a:endParaRPr lang="en-US"/>
          </a:p>
        </p:txBody>
      </p:sp>
    </p:spTree>
    <p:extLst>
      <p:ext uri="{BB962C8B-B14F-4D97-AF65-F5344CB8AC3E}">
        <p14:creationId xmlns:p14="http://schemas.microsoft.com/office/powerpoint/2010/main" val="235261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StatCrunch “Confidence Interval” applet to see the role of level of confidence.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B425-8AA9-42C4-BA6E-87AB46649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7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Applets &gt; Confidence Interval &gt; Proportion</a:t>
            </a:r>
          </a:p>
          <a:p>
            <a:r>
              <a:rPr lang="en-US" dirty="0"/>
              <a:t>Choose from raw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B425-8AA9-42C4-BA6E-87AB46649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96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A9E9-E70B-44CB-9095-E845B0FE091B}" type="slidenum">
              <a:rPr lang="en-US" smtClean="0"/>
              <a:t>23</a:t>
            </a:fld>
            <a:endParaRPr lang="en-US"/>
          </a:p>
        </p:txBody>
      </p:sp>
    </p:spTree>
    <p:extLst>
      <p:ext uri="{BB962C8B-B14F-4D97-AF65-F5344CB8AC3E}">
        <p14:creationId xmlns:p14="http://schemas.microsoft.com/office/powerpoint/2010/main" val="395582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In hypothesis testing, the null hypothesis is a statement of “no change” or “no effect”. The idea behind hypothesis testing is to judge whether an observed difference is unusual under the assumption the statement in the null hypothesis is reality.  This is done via the P-value.  The P-value is the probability of observing an effect as extreme or more extreme than that observed assuming the statement in the null hypothesis is true.  A “small” P-value means one of two things: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statement in the null is true and we observed an unusual result.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statement in the null is not true.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C498-AB77-4F8F-AB42-ED4060E80B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59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According to Ron Fisher, the smaller the P-value, the stronger the evidence against the statement in the null hypothesis.  How small should the P-value be to reject the statement in the null – that is up to the researcher (and should be decided prior to the data collection/data analysis phase of the study process).  In 1926 Fisher suggested levels of significance of 1% or 5% depending on the goals of the research (or the consequences of making a Type I Error).  The only reason the 1% or 5% level of significance is in use is because these values were printed in his book (due to constraints of the printed page).  In 1956 Fisher elaborated by saying, ““no scientific worker has a fixed level of significance at which from year to year, and in all circumstances, he rejects (null) hypotheses; he rather gives his mind to each particular case in the light of his evidence and his ideas.”   Fisher also indicated that a small P-value warrants further investigation – not that a small P-value means the case is closed. </a:t>
            </a:r>
          </a:p>
          <a:p>
            <a:endParaRPr lang="en-US"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C498-AB77-4F8F-AB42-ED4060E80B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774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effectLst/>
                <a:latin typeface="Times New Roman" panose="02020603050405020304" pitchFamily="18" charset="0"/>
                <a:ea typeface="Times New Roman" panose="02020603050405020304" pitchFamily="18" charset="0"/>
              </a:rPr>
              <a:t>As Ron </a:t>
            </a:r>
            <a:r>
              <a:rPr lang="en-US" sz="1800" dirty="0" err="1">
                <a:effectLst/>
                <a:latin typeface="Times New Roman" panose="02020603050405020304" pitchFamily="18" charset="0"/>
                <a:ea typeface="Times New Roman" panose="02020603050405020304" pitchFamily="18" charset="0"/>
              </a:rPr>
              <a:t>Wassertein</a:t>
            </a:r>
            <a:r>
              <a:rPr lang="en-US" sz="1800" dirty="0">
                <a:effectLst/>
                <a:latin typeface="Times New Roman" panose="02020603050405020304" pitchFamily="18" charset="0"/>
                <a:ea typeface="Times New Roman" panose="02020603050405020304" pitchFamily="18" charset="0"/>
              </a:rPr>
              <a:t> (former president of the American Statistical Association) so aptly put it, a small P-value is like a good first date.  You are not ready for a wedding but are certainly willing to investigate the relationship further.  </a:t>
            </a: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H0: Statement of no change (no wedding)</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H1: Statement looking to gather evidence in support of (wedding)</a:t>
            </a: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That is, more dates mean more data.  Hopefully, each date leads to data that allows for rejection of the null hypothesis. My wife calls me a Type I Error.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C498-AB77-4F8F-AB42-ED4060E80B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15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a:t>If you asked your students to define a </a:t>
            </a:r>
            <a:r>
              <a:rPr lang="en-US" i="1" dirty="0"/>
              <a:t>P­</a:t>
            </a:r>
            <a:r>
              <a:rPr lang="en-US" dirty="0"/>
              <a:t>-value, what type of response would you get?  Do you believe your students have a solid grasp of what a </a:t>
            </a:r>
            <a:r>
              <a:rPr lang="en-US" i="1" dirty="0"/>
              <a:t>P­</a:t>
            </a:r>
            <a:r>
              <a:rPr lang="en-US" dirty="0"/>
              <a:t>-value represents?  Do you believe that students truly understand what the models we use to obtain a </a:t>
            </a:r>
            <a:r>
              <a:rPr lang="en-US" i="1" dirty="0"/>
              <a:t>P</a:t>
            </a:r>
            <a:r>
              <a:rPr lang="en-US" dirty="0"/>
              <a:t>-value actually represent?  </a:t>
            </a:r>
          </a:p>
          <a:p>
            <a:pPr defTabSz="932871">
              <a:defRPr/>
            </a:pPr>
            <a:endParaRPr lang="en-US" dirty="0"/>
          </a:p>
          <a:p>
            <a:pPr defTabSz="932871">
              <a:defRPr/>
            </a:pPr>
            <a:r>
              <a:rPr lang="en-US" dirty="0"/>
              <a:t>If the answer to your question is “no”.  Don’t feel bad.  It’s a complicated concept. Let’s look at some activities that help develop a better understanding of P-values.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BB61D-1372-4573-BBEF-F1956E6991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Let 120,000(0.12) = 14,400 green balls represent the left-handers.  Let 120,000 - 14,400 = 105,600 red balls represent individuals who are not left-handed.  Sample 20 balls. Set the radio button at “Number”.  &gt;= 4.   Note that 4 is the “test statistic”.   </a:t>
            </a:r>
          </a:p>
          <a:p>
            <a:endParaRPr lang="en-US" dirty="0"/>
          </a:p>
          <a:p>
            <a:r>
              <a:rPr lang="en-US" dirty="0"/>
              <a:t>We built a population of Mensa members under the assumption the statement in the null hypothesis is true. </a:t>
            </a:r>
          </a:p>
          <a:p>
            <a:endParaRPr lang="en-US" dirty="0"/>
          </a:p>
          <a:p>
            <a:r>
              <a:rPr lang="en-US" dirty="0"/>
              <a:t>In StatCrunch, select  Applets &gt; Simulation &gt; Urn sampling.   </a:t>
            </a:r>
          </a:p>
          <a:p>
            <a:r>
              <a:rPr lang="en-US" dirty="0"/>
              <a:t>(d) Click 1 Run. </a:t>
            </a:r>
          </a:p>
          <a:p>
            <a:endParaRPr lang="en-US" dirty="0"/>
          </a:p>
          <a:p>
            <a:r>
              <a:rPr lang="en-US" dirty="0"/>
              <a:t>Ask each student to do one run.  Then ask if any obtained 4 or more who were left-handed.  </a:t>
            </a:r>
          </a:p>
          <a:p>
            <a:endParaRPr lang="en-US" dirty="0"/>
          </a:p>
          <a:p>
            <a:r>
              <a:rPr lang="en-US" dirty="0"/>
              <a:t>Now click ”1000 runs” at least five times.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D2EF4A-73B3-480D-B391-AED5C6802D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285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287E3-CA42-476D-B0DD-75892B521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36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binomial probability, select Stat &gt; Calculators &gt; Binomial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you to have each student do this and share their estimate of the P-value.  Discuss why everyone is getting a different P-value.  The discussion should center around the randomness of sampling – that is, sampling variability.  </a:t>
            </a:r>
          </a:p>
          <a:p>
            <a:endParaRPr lang="en-US" dirty="0"/>
          </a:p>
          <a:p>
            <a:r>
              <a:rPr lang="en-US" dirty="0"/>
              <a:t>A major conclusion from this scenario is that it is very difficult to reject the statement in the null hypothesis (even for large absolute effect sizes) when the sample size is small.   Note: the effect size here is the difference between the sample proportion and the proportion stated in the null hypothesis.  So, the effect size is 0.2 – 0.12 = 0.08.  Put another way, a small sample size leads to studies with weak power – the ability to correctly identify an effect (that is, correctly reject the statement in the null hypothesis).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287E3-CA42-476D-B0DD-75892B521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7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plenty of interesting data frames that are relatively easy to extract.  One place to look would be any city’s data portal or the CDC. Here we will consider the national health and nutrition examination survey from the CDC.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0F893-7ACA-4161-A7BB-6A38A307AD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389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major conclusion from the previous scenario is that it is very difficult to reject the statement in the null hypothesis (even for large absolute effect sizes) when the sample size is small.   Note: the effect size here is the difference between the sample proportion and the proportion stated in the null hypothesis.  So, the effect size is 0.2 – 0.12 = 0.08.  Put another way, a small sample size leads to studies with weak power – the ability to correctly identify an effect (that is, correctly reject the statement in the null hypothesis). </a:t>
            </a:r>
          </a:p>
          <a:p>
            <a:endParaRPr lang="en-US" dirty="0"/>
          </a:p>
          <a:p>
            <a:endParaRPr lang="en-US" dirty="0"/>
          </a:p>
          <a:p>
            <a:r>
              <a:rPr lang="en-US" dirty="0"/>
              <a:t>Simply Edit the previous Urn applet.  Change number of balls to draw to 120.  Could continue to use “Number” as the test statistic, but we are going to switch to Proportion &gt;= 0.20.  Note, we have the same effect size because the sample proportion is still 0.2 (=24/120 = 4/20).  </a:t>
            </a:r>
          </a:p>
          <a:p>
            <a:endParaRPr lang="en-US" dirty="0"/>
          </a:p>
          <a:p>
            <a:r>
              <a:rPr lang="en-US" dirty="0"/>
              <a:t>For part (b), select Stat &gt; Summary Stats &gt; Highlight the mean and standard deviation. </a:t>
            </a:r>
          </a:p>
          <a:p>
            <a:endParaRPr lang="en-US" dirty="0"/>
          </a:p>
          <a:p>
            <a:r>
              <a:rPr lang="en-US" dirty="0"/>
              <a:t>For part (c), the theoretical mean is 0.12 and the theoretical standard error is sqrt(0.12*0.88/120) = 0.0297. </a:t>
            </a:r>
          </a:p>
          <a:p>
            <a:endParaRPr lang="en-US" dirty="0"/>
          </a:p>
          <a:p>
            <a:r>
              <a:rPr lang="en-US" dirty="0"/>
              <a:t>Part (d):  Stat &gt; Calculators &gt; Normal.   Compute P(phat &gt;= 0.20).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287E3-CA42-476D-B0DD-75892B521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926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same effect size as the example with a sample of size n = 20, the P-value is much smaller.   And, look at the shape of the distribution of the proportion of green balls (the distribution of left-handers).   What does this suggest?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C498-AB77-4F8F-AB42-ED4060E80B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632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part (b), select Stat &gt; Summary Stats &gt; Highlight the mean and standard deviation. </a:t>
            </a:r>
          </a:p>
          <a:p>
            <a:endParaRPr lang="en-US" dirty="0"/>
          </a:p>
          <a:p>
            <a:r>
              <a:rPr lang="en-US" dirty="0"/>
              <a:t>For part (c), the theoretical mean is 0.12 and the theoretical standard error is sqrt(0.12*0.88/120) = 0.0297.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(d):  Stat &gt; Calculators &gt; Normal.   Compute P(phat &gt;= 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Nice discussion point – cite a reason that the P-values might differ.   Essentially, we are using a continuous distribution to model a qualitative variable with two outcomes.  </a:t>
            </a:r>
          </a:p>
          <a:p>
            <a:endParaRPr lang="en-US" dirty="0"/>
          </a:p>
        </p:txBody>
      </p:sp>
      <p:sp>
        <p:nvSpPr>
          <p:cNvPr id="4" name="Slide Number Placeholder 3"/>
          <p:cNvSpPr>
            <a:spLocks noGrp="1"/>
          </p:cNvSpPr>
          <p:nvPr>
            <p:ph type="sldNum" sz="quarter" idx="5"/>
          </p:nvPr>
        </p:nvSpPr>
        <p:spPr/>
        <p:txBody>
          <a:bodyPr/>
          <a:lstStyle/>
          <a:p>
            <a:fld id="{60EDC498-AB77-4F8F-AB42-ED4060E80B13}" type="slidenum">
              <a:rPr lang="en-US" smtClean="0"/>
              <a:t>33</a:t>
            </a:fld>
            <a:endParaRPr lang="en-US"/>
          </a:p>
        </p:txBody>
      </p:sp>
    </p:spTree>
    <p:extLst>
      <p:ext uri="{BB962C8B-B14F-4D97-AF65-F5344CB8AC3E}">
        <p14:creationId xmlns:p14="http://schemas.microsoft.com/office/powerpoint/2010/main" val="313538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8B5A-BA89-45E8-95F5-9B4505B2FA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9676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Copilot, the AutoSave feature must be turned on and the file must be saved either in OneDrive or SharePoint.  To use Copilot for Excel, the spreadsheet must be presented as a table. </a:t>
            </a:r>
          </a:p>
          <a:p>
            <a:r>
              <a:rPr lang="en-US" dirty="0"/>
              <a:t>First, Save As an xlsx file on One Drive.   Then, click Home &gt; Format as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8B5A-BA89-45E8-95F5-9B4505B2FA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6765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ready to analyze the data using Copilot.  Copilot for Excel has a standard mode that utilizes commands in basic Excel and an advanced mode that utilizes commands in an opensource statistical package called Python.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8B5A-BA89-45E8-95F5-9B4505B2FA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2627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how the intervals are constructed.  We can fix this with an adjustment to our syntax.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8B5A-BA89-45E8-95F5-9B4505B2FA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884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8B5A-BA89-45E8-95F5-9B4505B2FA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97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8B5A-BA89-45E8-95F5-9B4505B2FA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1758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be a cool classroom activity to have each student obtain their own SRS of each birth country and compare P-values.  A classroom discussion should take place to discuss what causes the different P-values.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8B5A-BA89-45E8-95F5-9B4505B2FA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794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0F893-7ACA-4161-A7BB-6A38A307AD8C}" type="slidenum">
              <a:rPr lang="en-US" smtClean="0"/>
              <a:t>10</a:t>
            </a:fld>
            <a:endParaRPr lang="en-US"/>
          </a:p>
        </p:txBody>
      </p:sp>
    </p:spTree>
    <p:extLst>
      <p:ext uri="{BB962C8B-B14F-4D97-AF65-F5344CB8AC3E}">
        <p14:creationId xmlns:p14="http://schemas.microsoft.com/office/powerpoint/2010/main" val="3703945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Cell B5, we see the code.  Each time you hit enter, a new SRS of size 20 is generated.  If you want, this can be shared with the students so they can each obtain their own SRS.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8B5A-BA89-45E8-95F5-9B4505B2FA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404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time you obtain a SRS, the spreadsheet recalculates the P-value of the hypothesis test.  This allows you to demonstrate that the P-value is a random variables whose value is determined by the sample obtained.  Copilot provides a detailed interpretation of the results.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8B5A-BA89-45E8-95F5-9B4505B2FA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845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Load data in StatCrunch. Graph &gt; Scatter Plot.  X and Y variable.  Group by Sex.  Overlay polynomial of degree 1 (best fit). Add Age to hover info.   Use mouse to highlight observations. </a:t>
            </a:r>
          </a:p>
        </p:txBody>
      </p:sp>
      <p:sp>
        <p:nvSpPr>
          <p:cNvPr id="4" name="Slide Number Placeholder 3"/>
          <p:cNvSpPr>
            <a:spLocks noGrp="1"/>
          </p:cNvSpPr>
          <p:nvPr>
            <p:ph type="sldNum" sz="quarter" idx="5"/>
          </p:nvPr>
        </p:nvSpPr>
        <p:spPr/>
        <p:txBody>
          <a:bodyPr/>
          <a:lstStyle/>
          <a:p>
            <a:fld id="{8120F893-7ACA-4161-A7BB-6A38A307AD8C}" type="slidenum">
              <a:rPr lang="en-US" smtClean="0"/>
              <a:t>13</a:t>
            </a:fld>
            <a:endParaRPr lang="en-US"/>
          </a:p>
        </p:txBody>
      </p:sp>
    </p:spTree>
    <p:extLst>
      <p:ext uri="{BB962C8B-B14F-4D97-AF65-F5344CB8AC3E}">
        <p14:creationId xmlns:p14="http://schemas.microsoft.com/office/powerpoint/2010/main" val="140857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TenLTStd-Roman"/>
              </a:rPr>
              <a:t>Looks like we should all take up smoking!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0F893-7ACA-4161-A7BB-6A38A307AD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72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When taking age into account, the direction of</a:t>
            </a:r>
          </a:p>
          <a:p>
            <a:r>
              <a:rPr lang="en-US" sz="1200" i="0" kern="1200" dirty="0">
                <a:solidFill>
                  <a:schemeClr val="tx1"/>
                </a:solidFill>
                <a:effectLst/>
                <a:latin typeface="+mn-lt"/>
                <a:ea typeface="+mn-ea"/>
                <a:cs typeface="+mn-cs"/>
              </a:rPr>
              <a:t>association changed. In almost all age groups, smokers had a higher</a:t>
            </a:r>
          </a:p>
          <a:p>
            <a:r>
              <a:rPr lang="en-US" sz="1200" i="0" kern="1200" dirty="0">
                <a:solidFill>
                  <a:schemeClr val="tx1"/>
                </a:solidFill>
                <a:effectLst/>
                <a:latin typeface="+mn-lt"/>
                <a:ea typeface="+mn-ea"/>
                <a:cs typeface="+mn-cs"/>
              </a:rPr>
              <a:t>death rate than nonsmokers. The most notable exception is for the 25</a:t>
            </a:r>
          </a:p>
          <a:p>
            <a:r>
              <a:rPr lang="en-US" sz="1200" i="0" kern="1200" dirty="0">
                <a:solidFill>
                  <a:schemeClr val="tx1"/>
                </a:solidFill>
                <a:effectLst/>
                <a:latin typeface="+mn-lt"/>
                <a:ea typeface="+mn-ea"/>
                <a:cs typeface="+mn-cs"/>
              </a:rPr>
              <a:t>to 34 age group, the largest age group for the nonsmokers. A possible</a:t>
            </a:r>
          </a:p>
          <a:p>
            <a:r>
              <a:rPr lang="en-US" sz="1200" i="0" kern="1200" dirty="0">
                <a:solidFill>
                  <a:schemeClr val="tx1"/>
                </a:solidFill>
                <a:effectLst/>
                <a:latin typeface="+mn-lt"/>
                <a:ea typeface="+mn-ea"/>
                <a:cs typeface="+mn-cs"/>
              </a:rPr>
              <a:t>explanation could be rigorous physical activity (e.g., rock climbing)</a:t>
            </a:r>
          </a:p>
          <a:p>
            <a:r>
              <a:rPr lang="en-US" sz="1200" i="0" kern="1200" dirty="0">
                <a:solidFill>
                  <a:schemeClr val="tx1"/>
                </a:solidFill>
                <a:effectLst/>
                <a:latin typeface="+mn-lt"/>
                <a:ea typeface="+mn-ea"/>
                <a:cs typeface="+mn-cs"/>
              </a:rPr>
              <a:t>that nonsmokers are more likely to participate in than smokers.</a:t>
            </a:r>
          </a:p>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0F893-7ACA-4161-A7BB-6A38A307AD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04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results in a table.  If the victim is Black, the Black offender gets a death sentence at a higher rate.  If the victim is white, the black offender gets a death sentence at a higher rate.  So, the apparent conclusion that whites get death penalty at a higher rate inverts when the variable “race of the victim” is added to the analysis.  This phenomena is known as “Simpson’s Paradox”.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0F893-7ACA-4161-A7BB-6A38A307AD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60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the variable F0, where 1 represents an F0 tornado and 0 represents something other than an F0 tornado, go to StatCrunch.  Select Data &gt; Compute &gt; Expression. Enter</a:t>
            </a:r>
          </a:p>
          <a:p>
            <a:endParaRPr lang="en-US" dirty="0"/>
          </a:p>
          <a:p>
            <a:r>
              <a:rPr lang="en-US" dirty="0" err="1"/>
              <a:t>Ifelse</a:t>
            </a:r>
            <a:r>
              <a:rPr lang="en-US" dirty="0"/>
              <a:t>(</a:t>
            </a:r>
            <a:r>
              <a:rPr lang="en-US" dirty="0" err="1"/>
              <a:t>F_scale</a:t>
            </a:r>
            <a:r>
              <a:rPr lang="en-US" dirty="0"/>
              <a:t>=0,1,0)</a:t>
            </a:r>
          </a:p>
        </p:txBody>
      </p:sp>
      <p:sp>
        <p:nvSpPr>
          <p:cNvPr id="4" name="Slide Number Placeholder 3"/>
          <p:cNvSpPr>
            <a:spLocks noGrp="1"/>
          </p:cNvSpPr>
          <p:nvPr>
            <p:ph type="sldNum" sz="quarter" idx="5"/>
          </p:nvPr>
        </p:nvSpPr>
        <p:spPr/>
        <p:txBody>
          <a:bodyPr/>
          <a:lstStyle/>
          <a:p>
            <a:fld id="{1D56A9E9-E70B-44CB-9095-E845B0FE091B}" type="slidenum">
              <a:rPr lang="en-US" smtClean="0"/>
              <a:t>19</a:t>
            </a:fld>
            <a:endParaRPr lang="en-US"/>
          </a:p>
        </p:txBody>
      </p:sp>
    </p:spTree>
    <p:extLst>
      <p:ext uri="{BB962C8B-B14F-4D97-AF65-F5344CB8AC3E}">
        <p14:creationId xmlns:p14="http://schemas.microsoft.com/office/powerpoint/2010/main" val="33211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Data &gt; Sample </a:t>
            </a:r>
          </a:p>
          <a:p>
            <a:r>
              <a:rPr lang="en-US" dirty="0"/>
              <a:t>2. Sample size 100. Store data in new data table. </a:t>
            </a:r>
          </a:p>
          <a:p>
            <a:endParaRPr lang="en-US" dirty="0"/>
          </a:p>
          <a:p>
            <a:r>
              <a:rPr lang="en-US" dirty="0"/>
              <a:t>Confidence Interval:  Stat &gt; Proportion Stats &gt; One Sample &gt; With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B425-8AA9-42C4-BA6E-87AB46649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509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hasCustomPrompt="1"/>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6CD91AB5-8D64-469B-81DF-A26B406D2B54}" type="datetime1">
              <a:rPr lang="en-US" smtClean="0"/>
              <a:t>4/6/26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4793004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98464" y="2423160"/>
            <a:ext cx="5486400" cy="3886200"/>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1BB0C55-2E11-4E7F-9EF8-868B07C6C42C}" type="datetime1">
              <a:rPr lang="en-US" smtClean="0"/>
              <a:t>4/8/26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72003000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644384" y="1012952"/>
            <a:ext cx="4023360" cy="1636776"/>
          </a:xfrm>
        </p:spPr>
        <p:txBody>
          <a:bodyPr anchor="b">
            <a:normAutofit/>
          </a:bodyPr>
          <a:lstStyle>
            <a:lvl1pPr>
              <a:defRPr sz="4800"/>
            </a:lvl1pPr>
          </a:lstStyle>
          <a:p>
            <a:r>
              <a:rPr lang="en-US" dirty="0"/>
              <a:t>Click to edit Master title style</a:t>
            </a:r>
          </a:p>
        </p:txBody>
      </p:sp>
      <p:sp>
        <p:nvSpPr>
          <p:cNvPr id="10" name="Picture Placeholder 8">
            <a:extLst>
              <a:ext uri="{FF2B5EF4-FFF2-40B4-BE49-F238E27FC236}">
                <a16:creationId xmlns:a16="http://schemas.microsoft.com/office/drawing/2014/main" id="{FE8E4848-C9F6-6844-AB1C-C4F0E8A472A1}"/>
              </a:ext>
            </a:extLst>
          </p:cNvPr>
          <p:cNvSpPr>
            <a:spLocks noGrp="1"/>
          </p:cNvSpPr>
          <p:nvPr>
            <p:ph type="pic" sz="quarter" idx="14" hasCustomPrompt="1"/>
          </p:nvPr>
        </p:nvSpPr>
        <p:spPr>
          <a:xfrm>
            <a:off x="342901" y="345109"/>
            <a:ext cx="6714969" cy="6163508"/>
          </a:xfrm>
          <a:custGeom>
            <a:avLst/>
            <a:gdLst>
              <a:gd name="connsiteX0" fmla="*/ 281857 w 6714969"/>
              <a:gd name="connsiteY0" fmla="*/ 0 h 6163508"/>
              <a:gd name="connsiteX1" fmla="*/ 6433112 w 6714969"/>
              <a:gd name="connsiteY1" fmla="*/ 0 h 6163508"/>
              <a:gd name="connsiteX2" fmla="*/ 6714969 w 6714969"/>
              <a:gd name="connsiteY2" fmla="*/ 281857 h 6163508"/>
              <a:gd name="connsiteX3" fmla="*/ 6714969 w 6714969"/>
              <a:gd name="connsiteY3" fmla="*/ 5881651 h 6163508"/>
              <a:gd name="connsiteX4" fmla="*/ 6433112 w 6714969"/>
              <a:gd name="connsiteY4" fmla="*/ 6163508 h 6163508"/>
              <a:gd name="connsiteX5" fmla="*/ 281857 w 6714969"/>
              <a:gd name="connsiteY5" fmla="*/ 6163508 h 6163508"/>
              <a:gd name="connsiteX6" fmla="*/ 0 w 6714969"/>
              <a:gd name="connsiteY6" fmla="*/ 5881651 h 6163508"/>
              <a:gd name="connsiteX7" fmla="*/ 0 w 6714969"/>
              <a:gd name="connsiteY7" fmla="*/ 281857 h 6163508"/>
              <a:gd name="connsiteX8" fmla="*/ 281857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281857" y="0"/>
                </a:moveTo>
                <a:lnTo>
                  <a:pt x="6433112" y="0"/>
                </a:lnTo>
                <a:cubicBezTo>
                  <a:pt x="6588777" y="0"/>
                  <a:pt x="6714969" y="126192"/>
                  <a:pt x="6714969" y="281857"/>
                </a:cubicBezTo>
                <a:lnTo>
                  <a:pt x="6714969" y="5881651"/>
                </a:lnTo>
                <a:cubicBezTo>
                  <a:pt x="6714969" y="6037316"/>
                  <a:pt x="6588777" y="6163508"/>
                  <a:pt x="6433112" y="6163508"/>
                </a:cubicBezTo>
                <a:lnTo>
                  <a:pt x="281857" y="6163508"/>
                </a:lnTo>
                <a:cubicBezTo>
                  <a:pt x="126192" y="6163508"/>
                  <a:pt x="0" y="6037316"/>
                  <a:pt x="0" y="5881651"/>
                </a:cubicBezTo>
                <a:lnTo>
                  <a:pt x="0" y="281857"/>
                </a:lnTo>
                <a:cubicBezTo>
                  <a:pt x="0" y="126192"/>
                  <a:pt x="126192" y="0"/>
                  <a:pt x="281857" y="0"/>
                </a:cubicBez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644384" y="2896616"/>
            <a:ext cx="4023360" cy="3364992"/>
          </a:xfrm>
        </p:spPr>
        <p:txBody>
          <a:bodyPr vert="horz" lIns="91440" tIns="45720" rIns="91440" bIns="45720" rtlCol="0">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marL="228600" lvl="0" indent="-228600"/>
            <a:r>
              <a:rPr lang="en-US" dirty="0"/>
              <a:t>Click to edit Master text styles</a:t>
            </a:r>
          </a:p>
          <a:p>
            <a:pPr marL="228600" lvl="1" indent="-228600"/>
            <a:r>
              <a:rPr lang="en-US" dirty="0"/>
              <a:t>Second level</a:t>
            </a:r>
          </a:p>
          <a:p>
            <a:pPr marL="228600" lvl="2" indent="-228600"/>
            <a:r>
              <a:rPr lang="en-US" dirty="0"/>
              <a:t>Third level</a:t>
            </a:r>
          </a:p>
          <a:p>
            <a:pPr marL="228600" lvl="3" indent="-228600"/>
            <a:r>
              <a:rPr lang="en-US" dirty="0"/>
              <a:t>Fourth level</a:t>
            </a:r>
          </a:p>
          <a:p>
            <a:pPr marL="228600" lvl="4" indent="-228600"/>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AC9FCAD-E19B-4A0F-866E-979EDEC4B525}" type="datetime1">
              <a:rPr lang="en-US" smtClean="0"/>
              <a:t>4/8/26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95490337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97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79B4A14-E3E2-4038-B0C4-0EC5ECBDA17A}"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85645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2301396-E7F4-44BB-B3C1-CAADE8EE1BCB}"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02160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C603B70-0873-4F91-B20E-188F8FCBC95A}"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750613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4032504"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422392" y="640080"/>
            <a:ext cx="597103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A211211-1BBF-43C8-98F1-415153382D43}" type="datetime1">
              <a:rPr lang="en-US" smtClean="0"/>
              <a:t>4/6/26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76683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vert="horz" lIns="91440" tIns="45720" rIns="91440" bIns="45720" rtlCol="0" anchor="t">
            <a:norm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25696" y="640080"/>
            <a:ext cx="7159752"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23C37F1-4FE0-40C5-A1CC-AC65E60D9E3F}" type="datetime1">
              <a:rPr lang="en-US" smtClean="0"/>
              <a:t>4/6/26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439106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F226A48-373B-47E6-1E90-9892366CC9F0}"/>
              </a:ext>
            </a:extLst>
          </p:cNvPr>
          <p:cNvSpPr>
            <a:spLocks noGrp="1"/>
          </p:cNvSpPr>
          <p:nvPr>
            <p:ph type="pic" sz="quarter" idx="13" hasCustomPrompt="1"/>
          </p:nvPr>
        </p:nvSpPr>
        <p:spPr>
          <a:xfrm>
            <a:off x="342900" y="342900"/>
            <a:ext cx="4501152" cy="6172200"/>
          </a:xfrm>
          <a:custGeom>
            <a:avLst/>
            <a:gdLst>
              <a:gd name="connsiteX0" fmla="*/ 332635 w 4501152"/>
              <a:gd name="connsiteY0" fmla="*/ 0 h 6172200"/>
              <a:gd name="connsiteX1" fmla="*/ 4168517 w 4501152"/>
              <a:gd name="connsiteY1" fmla="*/ 0 h 6172200"/>
              <a:gd name="connsiteX2" fmla="*/ 4501152 w 4501152"/>
              <a:gd name="connsiteY2" fmla="*/ 331423 h 6172200"/>
              <a:gd name="connsiteX3" fmla="*/ 4501152 w 4501152"/>
              <a:gd name="connsiteY3" fmla="*/ 5840778 h 6172200"/>
              <a:gd name="connsiteX4" fmla="*/ 4168517 w 4501152"/>
              <a:gd name="connsiteY4" fmla="*/ 6172200 h 6172200"/>
              <a:gd name="connsiteX5" fmla="*/ 332635 w 4501152"/>
              <a:gd name="connsiteY5" fmla="*/ 6172200 h 6172200"/>
              <a:gd name="connsiteX6" fmla="*/ 0 w 4501152"/>
              <a:gd name="connsiteY6" fmla="*/ 5840778 h 6172200"/>
              <a:gd name="connsiteX7" fmla="*/ 0 w 4501152"/>
              <a:gd name="connsiteY7" fmla="*/ 331423 h 6172200"/>
              <a:gd name="connsiteX8" fmla="*/ 332635 w 4501152"/>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1152" h="6172200">
                <a:moveTo>
                  <a:pt x="332635" y="0"/>
                </a:moveTo>
                <a:lnTo>
                  <a:pt x="4168517" y="0"/>
                </a:lnTo>
                <a:cubicBezTo>
                  <a:pt x="4352226" y="0"/>
                  <a:pt x="4501152" y="148383"/>
                  <a:pt x="4501152" y="331423"/>
                </a:cubicBezTo>
                <a:lnTo>
                  <a:pt x="4501152" y="5840778"/>
                </a:lnTo>
                <a:cubicBezTo>
                  <a:pt x="4501152" y="6023817"/>
                  <a:pt x="4352226" y="6172200"/>
                  <a:pt x="4168517" y="6172200"/>
                </a:cubicBezTo>
                <a:lnTo>
                  <a:pt x="332635" y="6172200"/>
                </a:lnTo>
                <a:cubicBezTo>
                  <a:pt x="148926" y="6172200"/>
                  <a:pt x="0" y="6023817"/>
                  <a:pt x="0" y="5840778"/>
                </a:cubicBezTo>
                <a:lnTo>
                  <a:pt x="0" y="331423"/>
                </a:lnTo>
                <a:cubicBezTo>
                  <a:pt x="0" y="148383"/>
                  <a:pt x="148926" y="0"/>
                  <a:pt x="33263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0F37310-2C84-4F72-97F3-ED5E52F7A674}" type="datetime1">
              <a:rPr lang="en-US" smtClean="0"/>
              <a:t>4/6/26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402653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ED7373D-8BEF-4D11-A85D-4ADD8461D8CF}" type="datetime1">
              <a:rPr lang="en-US" smtClean="0"/>
              <a:t>4/8/26</a:t>
            </a:fld>
            <a:endParaRPr lang="en-US"/>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hasCustomPrompt="1"/>
          </p:nvPr>
        </p:nvSpPr>
        <p:spPr>
          <a:xfrm>
            <a:off x="7353304" y="352327"/>
            <a:ext cx="4495799" cy="61722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802146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9539F8C7-DD74-7177-C2DA-02533B6576FD}"/>
              </a:ext>
            </a:extLst>
          </p:cNvPr>
          <p:cNvSpPr>
            <a:spLocks noGrp="1"/>
          </p:cNvSpPr>
          <p:nvPr>
            <p:ph type="pic" sz="quarter" idx="13" hasCustomPrompt="1"/>
          </p:nvPr>
        </p:nvSpPr>
        <p:spPr>
          <a:xfrm>
            <a:off x="339373"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04D0A65-74B1-4258-9347-517577BEF7B0}" type="datetime1">
              <a:rPr lang="en-US" smtClean="0"/>
              <a:t>4/6/26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84978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0796B54-ED46-4036-80F8-E8EFB102CB24}"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887242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3B00591-709C-49DC-8FE0-9F32B5969F72}" type="datetime1">
              <a:rPr lang="en-US" smtClean="0"/>
              <a:t>4/8/26</a:t>
            </a:fld>
            <a:endParaRPr lang="en-US"/>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8046768"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000372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53D0D37D-152B-44E6-AB8F-60E41FE679D7}"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15945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93FD62D-5EED-4798-9EBA-B6E1A9B98072}" type="datetime1">
              <a:rPr lang="en-US" smtClean="0"/>
              <a:t>4/8/26</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041205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6FCFE97D-4F8B-4270-9223-9617008B9FA3}"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33380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E1B1D5C-1F84-4585-9043-549E87BD77AE}" type="datetime1">
              <a:rPr lang="en-US" smtClean="0"/>
              <a:t>4/8/26</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864991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1EB90F8-5A2D-4795-872B-662FE96339B2}"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859355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4502843" y="342901"/>
            <a:ext cx="7346257"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A22F9C2-5647-4E58-BE9B-A16834D13FE3}"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283395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B124E6D-88B1-474F-9E7C-C29F02FACC38}"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188844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111854"/>
            <a:ext cx="3739279" cy="1389888"/>
          </a:xfrm>
        </p:spPr>
        <p:txBody>
          <a:bodyPr anchor="t">
            <a:normAutofit/>
          </a:bodyPr>
          <a:lstStyle>
            <a:lvl1pPr>
              <a:defRPr sz="3200"/>
            </a:lvl1pPr>
          </a:lstStyle>
          <a:p>
            <a:r>
              <a:rPr lang="en-US" dirty="0"/>
              <a:t>Click to edit Master title style</a:t>
            </a:r>
          </a:p>
        </p:txBody>
      </p:sp>
      <p:sp>
        <p:nvSpPr>
          <p:cNvPr id="19" name="Picture Placeholder 17">
            <a:extLst>
              <a:ext uri="{FF2B5EF4-FFF2-40B4-BE49-F238E27FC236}">
                <a16:creationId xmlns:a16="http://schemas.microsoft.com/office/drawing/2014/main" id="{D5837EDE-723C-6CF6-EB95-3AEDA1F07E9E}"/>
              </a:ext>
            </a:extLst>
          </p:cNvPr>
          <p:cNvSpPr>
            <a:spLocks noGrp="1"/>
          </p:cNvSpPr>
          <p:nvPr>
            <p:ph type="pic" sz="quarter" idx="15" hasCustomPrompt="1"/>
          </p:nvPr>
        </p:nvSpPr>
        <p:spPr>
          <a:xfrm>
            <a:off x="339373" y="320043"/>
            <a:ext cx="11509730" cy="4404825"/>
          </a:xfrm>
          <a:custGeom>
            <a:avLst/>
            <a:gdLst>
              <a:gd name="connsiteX0" fmla="*/ 299132 w 11509730"/>
              <a:gd name="connsiteY0" fmla="*/ 0 h 4404825"/>
              <a:gd name="connsiteX1" fmla="*/ 11210598 w 11509730"/>
              <a:gd name="connsiteY1" fmla="*/ 0 h 4404825"/>
              <a:gd name="connsiteX2" fmla="*/ 11509730 w 11509730"/>
              <a:gd name="connsiteY2" fmla="*/ 299132 h 4404825"/>
              <a:gd name="connsiteX3" fmla="*/ 11509730 w 11509730"/>
              <a:gd name="connsiteY3" fmla="*/ 4105693 h 4404825"/>
              <a:gd name="connsiteX4" fmla="*/ 11210598 w 11509730"/>
              <a:gd name="connsiteY4" fmla="*/ 4404825 h 4404825"/>
              <a:gd name="connsiteX5" fmla="*/ 299132 w 11509730"/>
              <a:gd name="connsiteY5" fmla="*/ 4404825 h 4404825"/>
              <a:gd name="connsiteX6" fmla="*/ 0 w 11509730"/>
              <a:gd name="connsiteY6" fmla="*/ 4105693 h 4404825"/>
              <a:gd name="connsiteX7" fmla="*/ 0 w 11509730"/>
              <a:gd name="connsiteY7" fmla="*/ 299132 h 4404825"/>
              <a:gd name="connsiteX8" fmla="*/ 299132 w 11509730"/>
              <a:gd name="connsiteY8" fmla="*/ 0 h 44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4404825">
                <a:moveTo>
                  <a:pt x="299132" y="0"/>
                </a:moveTo>
                <a:lnTo>
                  <a:pt x="11210598" y="0"/>
                </a:lnTo>
                <a:cubicBezTo>
                  <a:pt x="11375804" y="0"/>
                  <a:pt x="11509730" y="133926"/>
                  <a:pt x="11509730" y="299132"/>
                </a:cubicBezTo>
                <a:lnTo>
                  <a:pt x="11509730" y="4105693"/>
                </a:lnTo>
                <a:cubicBezTo>
                  <a:pt x="11509730" y="4270899"/>
                  <a:pt x="11375804" y="4404825"/>
                  <a:pt x="11210598" y="4404825"/>
                </a:cubicBezTo>
                <a:lnTo>
                  <a:pt x="299132" y="4404825"/>
                </a:lnTo>
                <a:cubicBezTo>
                  <a:pt x="133926" y="4404825"/>
                  <a:pt x="0" y="4270899"/>
                  <a:pt x="0" y="4105693"/>
                </a:cubicBezTo>
                <a:lnTo>
                  <a:pt x="0" y="299132"/>
                </a:lnTo>
                <a:cubicBezTo>
                  <a:pt x="0" y="133926"/>
                  <a:pt x="133926" y="0"/>
                  <a:pt x="29913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0D21C7E-4348-443E-B7C8-EE213DFF1CB1}" type="datetime1">
              <a:rPr lang="en-US" smtClean="0"/>
              <a:t>4/8/26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51928" y="5111854"/>
            <a:ext cx="6400800"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521497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9" name="Picture Placeholder 8">
            <a:extLst>
              <a:ext uri="{FF2B5EF4-FFF2-40B4-BE49-F238E27FC236}">
                <a16:creationId xmlns:a16="http://schemas.microsoft.com/office/drawing/2014/main" id="{1BCE7E7D-ED4A-B625-6CB8-4D71682F63D4}"/>
              </a:ext>
            </a:extLst>
          </p:cNvPr>
          <p:cNvSpPr>
            <a:spLocks noGrp="1"/>
          </p:cNvSpPr>
          <p:nvPr>
            <p:ph type="pic" sz="quarter" idx="13" hasCustomPrompt="1"/>
          </p:nvPr>
        </p:nvSpPr>
        <p:spPr>
          <a:xfrm>
            <a:off x="339373" y="320042"/>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5E2BB8D-1BA0-4790-987D-651470CA8928}" type="datetime1">
              <a:rPr lang="en-US" smtClean="0"/>
              <a:t>4/8/26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5768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5591348"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64B5AC7-D387-41BC-BBB6-F6DD0E8CACDB}"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42409566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9" name="Picture Placeholder 8">
            <a:extLst>
              <a:ext uri="{FF2B5EF4-FFF2-40B4-BE49-F238E27FC236}">
                <a16:creationId xmlns:a16="http://schemas.microsoft.com/office/drawing/2014/main" id="{86A25225-80A2-7139-2A81-39CA926639FF}"/>
              </a:ext>
            </a:extLst>
          </p:cNvPr>
          <p:cNvSpPr>
            <a:spLocks noGrp="1"/>
          </p:cNvSpPr>
          <p:nvPr>
            <p:ph type="pic" sz="quarter" idx="13" hasCustomPrompt="1"/>
          </p:nvPr>
        </p:nvSpPr>
        <p:spPr>
          <a:xfrm>
            <a:off x="339373" y="3067414"/>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519672"/>
            <a:ext cx="3494314" cy="338328"/>
          </a:xfrm>
        </p:spPr>
        <p:txBody>
          <a:bodyPr/>
          <a:lstStyle/>
          <a:p>
            <a:fld id="{48CD4B21-9C97-4358-8E22-9F49A31BDF6B}" type="datetime1">
              <a:rPr lang="en-US" smtClean="0"/>
              <a:t>4/8/26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6519672"/>
            <a:ext cx="2805405" cy="338328"/>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6519672"/>
            <a:ext cx="429207" cy="338328"/>
          </a:xfrm>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418081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10" name="Picture Placeholder 9">
            <a:extLst>
              <a:ext uri="{FF2B5EF4-FFF2-40B4-BE49-F238E27FC236}">
                <a16:creationId xmlns:a16="http://schemas.microsoft.com/office/drawing/2014/main" id="{45F6FDB5-F783-3538-287C-754C11C30975}"/>
              </a:ext>
            </a:extLst>
          </p:cNvPr>
          <p:cNvSpPr>
            <a:spLocks noGrp="1"/>
          </p:cNvSpPr>
          <p:nvPr>
            <p:ph type="pic" sz="quarter" idx="13" hasCustomPrompt="1"/>
          </p:nvPr>
        </p:nvSpPr>
        <p:spPr>
          <a:xfrm>
            <a:off x="429768" y="1828800"/>
            <a:ext cx="6176399" cy="4425696"/>
          </a:xfrm>
          <a:custGeom>
            <a:avLst/>
            <a:gdLst>
              <a:gd name="connsiteX0" fmla="*/ 325421 w 6450717"/>
              <a:gd name="connsiteY0" fmla="*/ 0 h 4425696"/>
              <a:gd name="connsiteX1" fmla="*/ 6125296 w 6450717"/>
              <a:gd name="connsiteY1" fmla="*/ 0 h 4425696"/>
              <a:gd name="connsiteX2" fmla="*/ 6450717 w 6450717"/>
              <a:gd name="connsiteY2" fmla="*/ 325421 h 4425696"/>
              <a:gd name="connsiteX3" fmla="*/ 6450717 w 6450717"/>
              <a:gd name="connsiteY3" fmla="*/ 4100275 h 4425696"/>
              <a:gd name="connsiteX4" fmla="*/ 6125296 w 6450717"/>
              <a:gd name="connsiteY4" fmla="*/ 4425696 h 4425696"/>
              <a:gd name="connsiteX5" fmla="*/ 325421 w 6450717"/>
              <a:gd name="connsiteY5" fmla="*/ 4425696 h 4425696"/>
              <a:gd name="connsiteX6" fmla="*/ 0 w 6450717"/>
              <a:gd name="connsiteY6" fmla="*/ 4100275 h 4425696"/>
              <a:gd name="connsiteX7" fmla="*/ 0 w 6450717"/>
              <a:gd name="connsiteY7" fmla="*/ 325421 h 4425696"/>
              <a:gd name="connsiteX8" fmla="*/ 325421 w 6450717"/>
              <a:gd name="connsiteY8"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717" h="4425696">
                <a:moveTo>
                  <a:pt x="325421" y="0"/>
                </a:moveTo>
                <a:lnTo>
                  <a:pt x="6125296" y="0"/>
                </a:lnTo>
                <a:cubicBezTo>
                  <a:pt x="6305021" y="0"/>
                  <a:pt x="6450717" y="145696"/>
                  <a:pt x="6450717" y="325421"/>
                </a:cubicBezTo>
                <a:lnTo>
                  <a:pt x="6450717" y="4100275"/>
                </a:lnTo>
                <a:cubicBezTo>
                  <a:pt x="6450717" y="4280000"/>
                  <a:pt x="6305021" y="4425696"/>
                  <a:pt x="6125296" y="4425696"/>
                </a:cubicBezTo>
                <a:lnTo>
                  <a:pt x="325421" y="4425696"/>
                </a:lnTo>
                <a:cubicBezTo>
                  <a:pt x="145696" y="4425696"/>
                  <a:pt x="0" y="4280000"/>
                  <a:pt x="0" y="4100275"/>
                </a:cubicBezTo>
                <a:lnTo>
                  <a:pt x="0" y="325421"/>
                </a:lnTo>
                <a:cubicBezTo>
                  <a:pt x="0" y="145696"/>
                  <a:pt x="145696" y="0"/>
                  <a:pt x="32542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87768" y="1828800"/>
            <a:ext cx="429768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B98FABC-5F70-4DE9-8A42-1DE3D93319BF}"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466720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9" name="Picture Placeholder 8">
            <a:extLst>
              <a:ext uri="{FF2B5EF4-FFF2-40B4-BE49-F238E27FC236}">
                <a16:creationId xmlns:a16="http://schemas.microsoft.com/office/drawing/2014/main" id="{F5F2F272-6D18-7E06-3E9A-D10C5C502195}"/>
              </a:ext>
            </a:extLst>
          </p:cNvPr>
          <p:cNvSpPr>
            <a:spLocks noGrp="1"/>
          </p:cNvSpPr>
          <p:nvPr>
            <p:ph type="pic" sz="quarter" idx="13" hasCustomPrompt="1"/>
          </p:nvPr>
        </p:nvSpPr>
        <p:spPr>
          <a:xfrm>
            <a:off x="510075" y="2293496"/>
            <a:ext cx="4775158" cy="4039043"/>
          </a:xfrm>
          <a:custGeom>
            <a:avLst/>
            <a:gdLst>
              <a:gd name="connsiteX0" fmla="*/ 305917 w 4855463"/>
              <a:gd name="connsiteY0" fmla="*/ 0 h 4039043"/>
              <a:gd name="connsiteX1" fmla="*/ 4549547 w 4855463"/>
              <a:gd name="connsiteY1" fmla="*/ 0 h 4039043"/>
              <a:gd name="connsiteX2" fmla="*/ 4849249 w 4855463"/>
              <a:gd name="connsiteY2" fmla="*/ 244264 h 4039043"/>
              <a:gd name="connsiteX3" fmla="*/ 4855463 w 4855463"/>
              <a:gd name="connsiteY3" fmla="*/ 305907 h 4039043"/>
              <a:gd name="connsiteX4" fmla="*/ 4855463 w 4855463"/>
              <a:gd name="connsiteY4" fmla="*/ 3733136 h 4039043"/>
              <a:gd name="connsiteX5" fmla="*/ 4849249 w 4855463"/>
              <a:gd name="connsiteY5" fmla="*/ 3794779 h 4039043"/>
              <a:gd name="connsiteX6" fmla="*/ 4549547 w 4855463"/>
              <a:gd name="connsiteY6" fmla="*/ 4039043 h 4039043"/>
              <a:gd name="connsiteX7" fmla="*/ 305917 w 4855463"/>
              <a:gd name="connsiteY7" fmla="*/ 4039043 h 4039043"/>
              <a:gd name="connsiteX8" fmla="*/ 0 w 4855463"/>
              <a:gd name="connsiteY8" fmla="*/ 3733126 h 4039043"/>
              <a:gd name="connsiteX9" fmla="*/ 0 w 4855463"/>
              <a:gd name="connsiteY9" fmla="*/ 305917 h 4039043"/>
              <a:gd name="connsiteX10" fmla="*/ 305917 w 4855463"/>
              <a:gd name="connsiteY10" fmla="*/ 0 h 403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463" h="4039043">
                <a:moveTo>
                  <a:pt x="305917" y="0"/>
                </a:moveTo>
                <a:lnTo>
                  <a:pt x="4549547" y="0"/>
                </a:lnTo>
                <a:cubicBezTo>
                  <a:pt x="4697381" y="0"/>
                  <a:pt x="4820723" y="104863"/>
                  <a:pt x="4849249" y="244264"/>
                </a:cubicBezTo>
                <a:lnTo>
                  <a:pt x="4855463" y="305907"/>
                </a:lnTo>
                <a:lnTo>
                  <a:pt x="4855463" y="3733136"/>
                </a:lnTo>
                <a:lnTo>
                  <a:pt x="4849249" y="3794779"/>
                </a:lnTo>
                <a:cubicBezTo>
                  <a:pt x="4820723" y="3934180"/>
                  <a:pt x="4697381" y="4039043"/>
                  <a:pt x="4549547" y="4039043"/>
                </a:cubicBezTo>
                <a:lnTo>
                  <a:pt x="305917" y="4039043"/>
                </a:lnTo>
                <a:cubicBezTo>
                  <a:pt x="136964" y="4039043"/>
                  <a:pt x="0" y="3902079"/>
                  <a:pt x="0" y="3733126"/>
                </a:cubicBezTo>
                <a:lnTo>
                  <a:pt x="0" y="305917"/>
                </a:lnTo>
                <a:cubicBezTo>
                  <a:pt x="0" y="136964"/>
                  <a:pt x="136964" y="0"/>
                  <a:pt x="30591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732AAB-0859-49C5-9F81-D3744B520913}"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643262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14639E5C-EF58-65A1-C364-F58DE761581C}"/>
              </a:ext>
            </a:extLst>
          </p:cNvPr>
          <p:cNvSpPr>
            <a:spLocks noGrp="1"/>
          </p:cNvSpPr>
          <p:nvPr>
            <p:ph type="pic" sz="quarter" idx="13" hasCustomPrompt="1"/>
          </p:nvPr>
        </p:nvSpPr>
        <p:spPr>
          <a:xfrm>
            <a:off x="510075" y="2293494"/>
            <a:ext cx="3666744" cy="4039044"/>
          </a:xfrm>
          <a:custGeom>
            <a:avLst/>
            <a:gdLst>
              <a:gd name="connsiteX0" fmla="*/ 292716 w 3666744"/>
              <a:gd name="connsiteY0" fmla="*/ 0 h 4039044"/>
              <a:gd name="connsiteX1" fmla="*/ 3374028 w 3666744"/>
              <a:gd name="connsiteY1" fmla="*/ 0 h 4039044"/>
              <a:gd name="connsiteX2" fmla="*/ 3666744 w 3666744"/>
              <a:gd name="connsiteY2" fmla="*/ 292716 h 4039044"/>
              <a:gd name="connsiteX3" fmla="*/ 3666744 w 3666744"/>
              <a:gd name="connsiteY3" fmla="*/ 3746328 h 4039044"/>
              <a:gd name="connsiteX4" fmla="*/ 3374028 w 3666744"/>
              <a:gd name="connsiteY4" fmla="*/ 4039044 h 4039044"/>
              <a:gd name="connsiteX5" fmla="*/ 292716 w 3666744"/>
              <a:gd name="connsiteY5" fmla="*/ 4039044 h 4039044"/>
              <a:gd name="connsiteX6" fmla="*/ 0 w 3666744"/>
              <a:gd name="connsiteY6" fmla="*/ 3746328 h 4039044"/>
              <a:gd name="connsiteX7" fmla="*/ 0 w 3666744"/>
              <a:gd name="connsiteY7" fmla="*/ 292716 h 4039044"/>
              <a:gd name="connsiteX8" fmla="*/ 292716 w 3666744"/>
              <a:gd name="connsiteY8" fmla="*/ 0 h 40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744" h="4039044">
                <a:moveTo>
                  <a:pt x="292716" y="0"/>
                </a:moveTo>
                <a:lnTo>
                  <a:pt x="3374028" y="0"/>
                </a:lnTo>
                <a:cubicBezTo>
                  <a:pt x="3535691" y="0"/>
                  <a:pt x="3666744" y="131053"/>
                  <a:pt x="3666744" y="292716"/>
                </a:cubicBezTo>
                <a:lnTo>
                  <a:pt x="3666744" y="3746328"/>
                </a:lnTo>
                <a:cubicBezTo>
                  <a:pt x="3666744" y="3907991"/>
                  <a:pt x="3535691" y="4039044"/>
                  <a:pt x="3374028" y="4039044"/>
                </a:cubicBezTo>
                <a:lnTo>
                  <a:pt x="292716" y="4039044"/>
                </a:lnTo>
                <a:cubicBezTo>
                  <a:pt x="131053" y="4039044"/>
                  <a:pt x="0" y="3907991"/>
                  <a:pt x="0" y="3746328"/>
                </a:cubicBezTo>
                <a:lnTo>
                  <a:pt x="0" y="292716"/>
                </a:lnTo>
                <a:cubicBezTo>
                  <a:pt x="0" y="131053"/>
                  <a:pt x="131053" y="0"/>
                  <a:pt x="2927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73C0E27-EFA9-4706-B7B3-384BAC09CA5C}" type="datetime1">
              <a:rPr lang="en-US" smtClean="0"/>
              <a:t>4/6/26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042895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400">
                <a:solidFill>
                  <a:schemeClr val="tx2">
                    <a:lumMod val="90000"/>
                    <a:lumOff val="1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44A38527-6BF7-45BD-8E9C-2BDCA53716A3}" type="datetime1">
              <a:rPr lang="en-US" smtClean="0"/>
              <a:t>4/8/26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3168056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800">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FAE2D2C4-0829-4B37-AFA9-97EED5EA275A}" type="datetime1">
              <a:rPr lang="en-US" smtClean="0"/>
              <a:t>4/8/26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1"/>
                </a:solidFill>
              </a:defRPr>
            </a:lvl1pPr>
          </a:lstStyle>
          <a:p>
            <a:pPr lvl="0"/>
            <a:r>
              <a:rPr lang="en-US" dirty="0"/>
              <a:t>##%</a:t>
            </a:r>
          </a:p>
        </p:txBody>
      </p:sp>
    </p:spTree>
    <p:extLst>
      <p:ext uri="{BB962C8B-B14F-4D97-AF65-F5344CB8AC3E}">
        <p14:creationId xmlns:p14="http://schemas.microsoft.com/office/powerpoint/2010/main" val="21615531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29768" y="4809744"/>
            <a:ext cx="5897880" cy="1353312"/>
          </a:xfrm>
        </p:spPr>
        <p:txBody>
          <a:bodyPr vert="horz" lIns="91440" tIns="45720" rIns="91440" bIns="45720" rtlCol="0" anchor="t">
            <a:normAutofit/>
          </a:bodyPr>
          <a:lstStyle>
            <a:lvl1pPr>
              <a:lnSpc>
                <a:spcPct val="120000"/>
              </a:lnSpc>
              <a:defRPr lang="en-US" sz="2800" dirty="0">
                <a:solidFill>
                  <a:schemeClr val="tx2">
                    <a:lumMod val="90000"/>
                    <a:lumOff val="10000"/>
                  </a:schemeClr>
                </a:solidFill>
              </a:defRPr>
            </a:lvl1pPr>
          </a:lstStyle>
          <a:p>
            <a:pPr lvl="0"/>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DE13353C-D70D-4D92-85A4-BE6E7FCC2830}" type="datetime1">
              <a:rPr lang="en-US" smtClean="0"/>
              <a:t>4/8/26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29768" y="603504"/>
            <a:ext cx="11201400" cy="4206240"/>
          </a:xfrm>
        </p:spPr>
        <p:txBody>
          <a:bodyPr vert="horz" lIns="91440" tIns="45720" rIns="91440" bIns="45720" rtlCol="0" anchor="b">
            <a:normAutofit/>
          </a:bodyPr>
          <a:lstStyle>
            <a:lvl1pPr marL="0" indent="0">
              <a:lnSpc>
                <a:spcPct val="90000"/>
              </a:lnSpc>
              <a:spcBef>
                <a:spcPts val="0"/>
              </a:spcBef>
              <a:buNone/>
              <a:defRPr lang="en-US" sz="27800" dirty="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4157273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67622C3-A8C0-4CE4-AFAA-25D23CB3242F}" type="datetime1">
              <a:rPr lang="en-US" smtClean="0"/>
              <a:t>4/8/26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7142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B9B6EAC-4E38-4BC4-964B-55A6571A4EBF}" type="datetime1">
              <a:rPr lang="en-US" smtClean="0"/>
              <a:t>4/8/26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819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CB2DDD8-66B1-484C-ABC1-3F6C2E131531}" type="datetime1">
              <a:rPr lang="en-US" smtClean="0"/>
              <a:t>4/8/26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769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97718" cy="3739896"/>
          </a:xfrm>
        </p:spPr>
        <p:txBody>
          <a:bodyPr vert="horz" lIns="91440" tIns="45720" rIns="91440" bIns="45720" rtlCol="0" anchor="t">
            <a:normAutofit/>
          </a:bodyPr>
          <a:lstStyle>
            <a:lvl1pPr>
              <a:defRPr lang="en-US" sz="6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A0D73698-4765-4C7F-8C74-6EF048F95E94}"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
        <p:nvSpPr>
          <p:cNvPr id="11" name="Picture Placeholder 6">
            <a:extLst>
              <a:ext uri="{FF2B5EF4-FFF2-40B4-BE49-F238E27FC236}">
                <a16:creationId xmlns:a16="http://schemas.microsoft.com/office/drawing/2014/main" id="{8F28510C-0939-D915-FCC8-7D8AD4475782}"/>
              </a:ext>
            </a:extLst>
          </p:cNvPr>
          <p:cNvSpPr>
            <a:spLocks noGrp="1"/>
          </p:cNvSpPr>
          <p:nvPr>
            <p:ph type="pic" sz="quarter" idx="13" hasCustomPrompt="1"/>
          </p:nvPr>
        </p:nvSpPr>
        <p:spPr>
          <a:xfrm>
            <a:off x="6720113" y="342900"/>
            <a:ext cx="5131133" cy="6172200"/>
          </a:xfrm>
          <a:custGeom>
            <a:avLst/>
            <a:gdLst>
              <a:gd name="connsiteX0" fmla="*/ 305905 w 5334000"/>
              <a:gd name="connsiteY0" fmla="*/ 0 h 6172200"/>
              <a:gd name="connsiteX1" fmla="*/ 5028095 w 5334000"/>
              <a:gd name="connsiteY1" fmla="*/ 0 h 6172200"/>
              <a:gd name="connsiteX2" fmla="*/ 5334000 w 5334000"/>
              <a:gd name="connsiteY2" fmla="*/ 305905 h 6172200"/>
              <a:gd name="connsiteX3" fmla="*/ 5334000 w 5334000"/>
              <a:gd name="connsiteY3" fmla="*/ 5866295 h 6172200"/>
              <a:gd name="connsiteX4" fmla="*/ 5028095 w 5334000"/>
              <a:gd name="connsiteY4" fmla="*/ 6172200 h 6172200"/>
              <a:gd name="connsiteX5" fmla="*/ 305905 w 5334000"/>
              <a:gd name="connsiteY5" fmla="*/ 6172200 h 6172200"/>
              <a:gd name="connsiteX6" fmla="*/ 0 w 5334000"/>
              <a:gd name="connsiteY6" fmla="*/ 5866295 h 6172200"/>
              <a:gd name="connsiteX7" fmla="*/ 0 w 5334000"/>
              <a:gd name="connsiteY7" fmla="*/ 305905 h 6172200"/>
              <a:gd name="connsiteX8" fmla="*/ 305905 w 533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0" h="6172200">
                <a:moveTo>
                  <a:pt x="305905" y="0"/>
                </a:moveTo>
                <a:lnTo>
                  <a:pt x="5028095" y="0"/>
                </a:lnTo>
                <a:cubicBezTo>
                  <a:pt x="5197042" y="0"/>
                  <a:pt x="5334000" y="136958"/>
                  <a:pt x="5334000" y="305905"/>
                </a:cubicBezTo>
                <a:lnTo>
                  <a:pt x="5334000" y="5866295"/>
                </a:lnTo>
                <a:cubicBezTo>
                  <a:pt x="5334000" y="6035242"/>
                  <a:pt x="5197042" y="6172200"/>
                  <a:pt x="5028095" y="6172200"/>
                </a:cubicBezTo>
                <a:lnTo>
                  <a:pt x="305905" y="6172200"/>
                </a:lnTo>
                <a:cubicBezTo>
                  <a:pt x="136958" y="6172200"/>
                  <a:pt x="0" y="6035242"/>
                  <a:pt x="0" y="5866295"/>
                </a:cubicBezTo>
                <a:lnTo>
                  <a:pt x="0" y="305905"/>
                </a:lnTo>
                <a:cubicBezTo>
                  <a:pt x="0" y="136958"/>
                  <a:pt x="136958" y="0"/>
                  <a:pt x="30590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146606351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636776" y="5276088"/>
            <a:ext cx="9061704" cy="466344"/>
          </a:xfrm>
        </p:spPr>
        <p:txBody>
          <a:bodyPr anchor="t">
            <a:normAutofit/>
          </a:bodyPr>
          <a:lstStyle>
            <a:lvl1pPr>
              <a:lnSpc>
                <a:spcPct val="120000"/>
              </a:lnSpc>
              <a:defRPr sz="2200" b="1">
                <a:solidFill>
                  <a:schemeClr val="tx2">
                    <a:lumMod val="75000"/>
                    <a:lumOff val="25000"/>
                  </a:schemeClr>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499616" y="1828800"/>
            <a:ext cx="9198864" cy="2871216"/>
          </a:xfrm>
        </p:spPr>
        <p:txBody>
          <a:bodyPr anchor="ctr">
            <a:normAutofit/>
          </a:bodyPr>
          <a:lstStyle>
            <a:lvl1pPr marL="137160" indent="-137160">
              <a:lnSpc>
                <a:spcPct val="100000"/>
              </a:lnSpc>
              <a:spcBef>
                <a:spcPts val="0"/>
              </a:spcBef>
              <a:buFont typeface="Arial" panose="020B0604020202020204" pitchFamily="34" charset="0"/>
              <a:buNone/>
              <a:defRPr sz="40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E66CBEC5-37D0-4E5C-8671-D7D2A06BE21B}" type="datetime1">
              <a:rPr lang="en-US" smtClean="0"/>
              <a:t>4/8/26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509019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351F96B-ED98-BF55-D2B0-047000EF48E1}"/>
              </a:ext>
            </a:extLst>
          </p:cNvPr>
          <p:cNvSpPr/>
          <p:nvPr/>
        </p:nvSpPr>
        <p:spPr>
          <a:xfrm>
            <a:off x="806386" y="760151"/>
            <a:ext cx="10579222" cy="5337698"/>
          </a:xfrm>
          <a:prstGeom prst="roundRect">
            <a:avLst>
              <a:gd name="adj" fmla="val 609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655064" y="2093976"/>
            <a:ext cx="8695944" cy="2130552"/>
          </a:xfrm>
        </p:spPr>
        <p:txBody>
          <a:bodyPr anchor="ctr">
            <a:normAutofit/>
          </a:bodyPr>
          <a:lstStyle>
            <a:lvl1pPr marL="137160" indent="-137160">
              <a:lnSpc>
                <a:spcPct val="100000"/>
              </a:lnSpc>
              <a:spcBef>
                <a:spcPts val="0"/>
              </a:spcBef>
              <a:buFont typeface="Arial" panose="020B0604020202020204" pitchFamily="34" charset="0"/>
              <a:buNone/>
              <a:defRPr sz="36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5246FC37-12B5-4EB9-BB05-B5E210E93FF0}" type="datetime1">
              <a:rPr lang="en-US" smtClean="0"/>
              <a:t>4/8/26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494877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450699"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438912"/>
            <a:ext cx="9619488" cy="4526280"/>
          </a:xfrm>
        </p:spPr>
        <p:txBody>
          <a:bodyPr anchor="ctr">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A710F6F3-6829-4CDD-B3A1-8F321E27194A}" type="datetime1">
              <a:rPr lang="en-US" smtClean="0"/>
              <a:t>4/8/26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49140862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148947"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179576"/>
            <a:ext cx="9317736" cy="3785616"/>
          </a:xfrm>
        </p:spPr>
        <p:txBody>
          <a:bodyPr anchor="b">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FCA6652C-AA1E-4738-883B-0336FAAA5DB1}" type="datetime1">
              <a:rPr lang="en-US" smtClean="0"/>
              <a:t>4/8/26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6654419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430213" y="2020825"/>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381750" y="2020824"/>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20F56A5-925A-45AB-8491-C696F304662B}"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694143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430213" y="2020888"/>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2F882B41-9B9A-4653-8E8E-9D57A4983847}" type="datetime1">
              <a:rPr lang="en-US" smtClean="0"/>
              <a:t>4/8/26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704178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6C80A14-C874-4C11-943E-4B7AAF73B997}" type="datetime1">
              <a:rPr lang="en-US" smtClean="0"/>
              <a:t>4/8/26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10458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59A60914-BFFA-4E5B-B382-06A92C8508A8}" type="datetime1">
              <a:rPr lang="en-US" smtClean="0"/>
              <a:t>4/6/26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50378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5"/>
            <a:ext cx="3595634" cy="2212848"/>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823029"/>
            <a:ext cx="3309608" cy="3481355"/>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E6DEE75D-2E4A-469A-9092-8B43711F5315}" type="datetime1">
              <a:rPr lang="en-US" smtClean="0"/>
              <a:t>4/8/26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86444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593592"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2">
            <a:extLst>
              <a:ext uri="{FF2B5EF4-FFF2-40B4-BE49-F238E27FC236}">
                <a16:creationId xmlns:a16="http://schemas.microsoft.com/office/drawing/2014/main" id="{ADACA751-BBB2-3E33-EA6C-54B4A7F6842B}"/>
              </a:ext>
            </a:extLst>
          </p:cNvPr>
          <p:cNvSpPr>
            <a:spLocks noGrp="1"/>
          </p:cNvSpPr>
          <p:nvPr>
            <p:ph type="pic" idx="1" hasCustomPrompt="1"/>
          </p:nvPr>
        </p:nvSpPr>
        <p:spPr>
          <a:xfrm>
            <a:off x="4502843" y="342901"/>
            <a:ext cx="7346258" cy="6172198"/>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1E6FD38-01FF-4539-8A35-AB19E4D5C3A7}" type="datetime1">
              <a:rPr lang="en-US" smtClean="0"/>
              <a:t>4/8/26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25839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347472"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9A3EA51-69C4-4090-B98A-31CA47A2E35E}"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536445277"/>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8C5BFC-EF85-4C2B-8809-2F9E7D76A143}"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27181878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7370064"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7370064" cy="22311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48805FF-0F6F-4DB7-B5D6-9BF14E40F716}"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52151651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4/8/26</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897480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4/6/26</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22800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4/8/26</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82622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4/8/26</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09154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4/8/26</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47753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4/8/26</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14167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4/6/26</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356890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4/8/26</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6206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9317736" cy="4453128"/>
          </a:xfrm>
        </p:spPr>
        <p:txBody>
          <a:bodyPr vert="horz" lIns="91440" tIns="45720" rIns="91440" bIns="45720" rtlCol="0" anchor="t">
            <a:normAutofit/>
          </a:bodyPr>
          <a:lstStyle>
            <a:lvl1pPr>
              <a:defRPr lang="en-US" sz="9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965192"/>
            <a:ext cx="5431536" cy="128930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46633933-AD95-42CF-A390-A7073FD506A1}"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4232890366"/>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4/8/26</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0732500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4/8/26</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377265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4/8/26</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178247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04E684-10F4-4CC3-A0B9-F03AA7BE37CF}"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28264380"/>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01970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5852314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183334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4/8/26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349317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765009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4/6/26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331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4427554"/>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CD50E307-C64C-483A-9485-A61D01D72197}"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4154173652"/>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4/8/26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763831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3C04E684-10F4-4CC3-A0B9-F03AA7BE37CF}" type="datetimeFigureOut">
              <a:rPr lang="en-US" smtClean="0"/>
              <a:t>4/8/26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875441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4/8/26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4297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78895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071325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472589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232770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279677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645353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4E684-10F4-4CC3-A0B9-F03AA7BE37CF}"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572800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93208"/>
            <a:ext cx="5669280" cy="1161288"/>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8BC36CA3-7064-4E52-B24E-E3CC37B36CB8}"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25147605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bg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7772400" cy="4562856"/>
          </a:xfrm>
        </p:spPr>
        <p:txBody>
          <a:bodyPr anchor="b">
            <a:normAutofit/>
          </a:bodyPr>
          <a:lstStyle>
            <a:lvl1pPr>
              <a:defRPr sz="8000">
                <a:solidFill>
                  <a:schemeClr val="tx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2"/>
                </a:solidFill>
              </a:defRPr>
            </a:lvl1pPr>
          </a:lstStyle>
          <a:p>
            <a:fld id="{333F469A-9BA4-41D9-A358-7174319CB857}" type="datetime1">
              <a:rPr lang="en-US" smtClean="0"/>
              <a:t>4/8/26</a:t>
            </a:fld>
            <a:endParaRPr lang="en-US"/>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20733597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3.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519672"/>
            <a:ext cx="2843784" cy="338328"/>
          </a:xfrm>
          <a:prstGeom prst="rect">
            <a:avLst/>
          </a:prstGeom>
        </p:spPr>
        <p:txBody>
          <a:bodyPr vert="horz" lIns="91440" tIns="45720" rIns="91440" bIns="45720" rtlCol="0" anchor="ctr"/>
          <a:lstStyle>
            <a:lvl1pPr algn="l">
              <a:defRPr sz="800">
                <a:solidFill>
                  <a:schemeClr val="tx1"/>
                </a:solidFill>
              </a:defRPr>
            </a:lvl1pPr>
          </a:lstStyle>
          <a:p>
            <a:fld id="{E9D380B3-E270-4064-8D13-292A875F6C31}" type="datetime1">
              <a:rPr lang="en-US" smtClean="0"/>
              <a:t>4/6/26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60536" y="6519672"/>
            <a:ext cx="2642616"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75720" y="6519672"/>
            <a:ext cx="457200" cy="338328"/>
          </a:xfrm>
          <a:prstGeom prst="rect">
            <a:avLst/>
          </a:prstGeom>
        </p:spPr>
        <p:txBody>
          <a:bodyPr vert="horz" lIns="91440" tIns="45720" rIns="91440" bIns="45720" rtlCol="0" anchor="ctr"/>
          <a:lstStyle>
            <a:lvl1pPr algn="r">
              <a:defRPr sz="800">
                <a:solidFill>
                  <a:schemeClr val="tx1"/>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1922111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4/6/26</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41467286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C04E684-10F4-4CC3-A0B9-F03AA7BE37CF}" type="datetimeFigureOut">
              <a:rPr lang="en-US" smtClean="0"/>
              <a:t>4/6/26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82340025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ichael.sullivan@fsw.edu" TargetMode="External"/><Relationship Id="rId2" Type="http://schemas.openxmlformats.org/officeDocument/2006/relationships/hyperlink" Target="mailto:sullystat@gmail.com"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wmf"/><Relationship Id="rId2" Type="http://schemas.openxmlformats.org/officeDocument/2006/relationships/image" Target="../media/image20.png"/><Relationship Id="rId1" Type="http://schemas.openxmlformats.org/officeDocument/2006/relationships/slideLayout" Target="../slideLayouts/slideLayout57.xml"/><Relationship Id="rId6" Type="http://schemas.openxmlformats.org/officeDocument/2006/relationships/oleObject" Target="../embeddings/oleObject3.bin"/><Relationship Id="rId5" Type="http://schemas.openxmlformats.org/officeDocument/2006/relationships/image" Target="../media/image22.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9.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9.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hyperlink" Target="https://amstat.quarto.pub/college-gaise/recommendations.html" TargetMode="External"/><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6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68.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69.xml"/><Relationship Id="rId6" Type="http://schemas.openxmlformats.org/officeDocument/2006/relationships/image" Target="../media/image50.wmf"/><Relationship Id="rId5" Type="http://schemas.openxmlformats.org/officeDocument/2006/relationships/oleObject" Target="../embeddings/oleObject4.bin"/><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hyperlink" Target="https://www.sullystats.com/wp-content/uploads/2020/07/Simulation_HypTest_Prop.html" TargetMode="External"/><Relationship Id="rId2" Type="http://schemas.openxmlformats.org/officeDocument/2006/relationships/hyperlink" Target="https://www.youtube.com/watch?v=Z9wP1y0gJvM&amp;list=PL5T0D0AF1s_Pm1Mrba6e0QDAhX83dYQ1c&amp;index=8" TargetMode="Externa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hyperlink" Target="https://sullystats.pub/NHANES"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hyperlink" Target="https://sullystats.pub/NHANES." TargetMode="Externa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8.x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7070-5179-4112-8294-F35CC2A97510}"/>
              </a:ext>
            </a:extLst>
          </p:cNvPr>
          <p:cNvSpPr>
            <a:spLocks noGrp="1"/>
          </p:cNvSpPr>
          <p:nvPr>
            <p:ph type="ctrTitle"/>
          </p:nvPr>
        </p:nvSpPr>
        <p:spPr>
          <a:xfrm>
            <a:off x="429768" y="4871642"/>
            <a:ext cx="11347704" cy="786384"/>
          </a:xfrm>
        </p:spPr>
        <p:txBody>
          <a:bodyPr anchor="b">
            <a:normAutofit/>
          </a:bodyPr>
          <a:lstStyle/>
          <a:p>
            <a:r>
              <a:rPr lang="en-US" dirty="0"/>
              <a:t>Modern Introductory Statistics</a:t>
            </a:r>
          </a:p>
        </p:txBody>
      </p:sp>
      <p:sp>
        <p:nvSpPr>
          <p:cNvPr id="5" name="Subtitle 4">
            <a:extLst>
              <a:ext uri="{FF2B5EF4-FFF2-40B4-BE49-F238E27FC236}">
                <a16:creationId xmlns:a16="http://schemas.microsoft.com/office/drawing/2014/main" id="{BCE47B8B-1735-0CD5-8B2F-89B51F803C9E}"/>
              </a:ext>
            </a:extLst>
          </p:cNvPr>
          <p:cNvSpPr>
            <a:spLocks noGrp="1"/>
          </p:cNvSpPr>
          <p:nvPr>
            <p:ph type="subTitle" idx="1"/>
          </p:nvPr>
        </p:nvSpPr>
        <p:spPr>
          <a:xfrm>
            <a:off x="429768" y="5724144"/>
            <a:ext cx="11347704" cy="786384"/>
          </a:xfrm>
        </p:spPr>
        <p:txBody>
          <a:bodyPr>
            <a:normAutofit fontScale="92500" lnSpcReduction="10000"/>
          </a:bodyPr>
          <a:lstStyle/>
          <a:p>
            <a:r>
              <a:rPr lang="en-US" dirty="0">
                <a:hlinkClick r:id="rId2"/>
              </a:rPr>
              <a:t>sullystat@gmail.com</a:t>
            </a:r>
            <a:endParaRPr lang="en-US" dirty="0"/>
          </a:p>
          <a:p>
            <a:r>
              <a:rPr lang="en-US" dirty="0">
                <a:hlinkClick r:id="rId3"/>
              </a:rPr>
              <a:t>michael.sullivan@fsw.edu</a:t>
            </a:r>
            <a:r>
              <a:rPr lang="en-US" dirty="0"/>
              <a:t> </a:t>
            </a:r>
          </a:p>
        </p:txBody>
      </p:sp>
      <p:pic>
        <p:nvPicPr>
          <p:cNvPr id="7" name="Picture 6">
            <a:extLst>
              <a:ext uri="{FF2B5EF4-FFF2-40B4-BE49-F238E27FC236}">
                <a16:creationId xmlns:a16="http://schemas.microsoft.com/office/drawing/2014/main" id="{D38F5330-0B1E-9A1F-FBA7-D8B2AC97B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538" y="-1"/>
            <a:ext cx="4806463" cy="4806463"/>
          </a:xfrm>
          <a:prstGeom prst="rect">
            <a:avLst/>
          </a:prstGeom>
        </p:spPr>
      </p:pic>
      <p:pic>
        <p:nvPicPr>
          <p:cNvPr id="10" name="Picture 9">
            <a:extLst>
              <a:ext uri="{FF2B5EF4-FFF2-40B4-BE49-F238E27FC236}">
                <a16:creationId xmlns:a16="http://schemas.microsoft.com/office/drawing/2014/main" id="{1D5A4F01-F84D-23F3-AA99-3DF22C573A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7208286" cy="4805524"/>
          </a:xfrm>
          <a:prstGeom prst="rect">
            <a:avLst/>
          </a:prstGeom>
        </p:spPr>
      </p:pic>
    </p:spTree>
    <p:extLst>
      <p:ext uri="{BB962C8B-B14F-4D97-AF65-F5344CB8AC3E}">
        <p14:creationId xmlns:p14="http://schemas.microsoft.com/office/powerpoint/2010/main" val="374322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2535-1084-12EE-08FF-70F489B26249}"/>
              </a:ext>
            </a:extLst>
          </p:cNvPr>
          <p:cNvSpPr>
            <a:spLocks noGrp="1"/>
          </p:cNvSpPr>
          <p:nvPr>
            <p:ph type="title"/>
          </p:nvPr>
        </p:nvSpPr>
        <p:spPr>
          <a:xfrm>
            <a:off x="540000" y="540000"/>
            <a:ext cx="6188220" cy="2181946"/>
          </a:xfrm>
        </p:spPr>
        <p:txBody>
          <a:bodyPr vert="horz" lIns="91440" tIns="45720" rIns="91440" bIns="45720" rtlCol="0" anchor="t">
            <a:normAutofit/>
          </a:bodyPr>
          <a:lstStyle/>
          <a:p>
            <a:r>
              <a:rPr lang="en-US" sz="4400" dirty="0"/>
              <a:t>Least-Squares Regression</a:t>
            </a:r>
          </a:p>
        </p:txBody>
      </p:sp>
      <p:sp>
        <p:nvSpPr>
          <p:cNvPr id="4" name="TextBox 3">
            <a:extLst>
              <a:ext uri="{FF2B5EF4-FFF2-40B4-BE49-F238E27FC236}">
                <a16:creationId xmlns:a16="http://schemas.microsoft.com/office/drawing/2014/main" id="{C664F59D-6BBC-911A-B8D0-E82AD02C4832}"/>
              </a:ext>
            </a:extLst>
          </p:cNvPr>
          <p:cNvSpPr txBox="1"/>
          <p:nvPr/>
        </p:nvSpPr>
        <p:spPr>
          <a:xfrm>
            <a:off x="550862" y="1643711"/>
            <a:ext cx="6618958" cy="4665014"/>
          </a:xfrm>
          <a:prstGeom prst="rect">
            <a:avLst/>
          </a:prstGeom>
        </p:spPr>
        <p:txBody>
          <a:bodyPr vert="horz" lIns="91440" tIns="45720" rIns="91440" bIns="45720" rtlCol="0" anchor="t">
            <a:normAutofit/>
          </a:bodyPr>
          <a:lstStyle/>
          <a:p>
            <a:pPr indent="-270000">
              <a:lnSpc>
                <a:spcPct val="115000"/>
              </a:lnSpc>
              <a:spcAft>
                <a:spcPts val="600"/>
              </a:spcAft>
              <a:buFont typeface="Arial" panose="020B0604020202020204" pitchFamily="34" charset="0"/>
              <a:buChar char="•"/>
            </a:pPr>
            <a:r>
              <a:rPr lang="en-US" sz="2000" b="0" i="0" u="none" strike="noStrike" spc="50" dirty="0"/>
              <a:t>The data to the </a:t>
            </a:r>
            <a:r>
              <a:rPr lang="en-US" sz="2000" spc="50" dirty="0"/>
              <a:t>right </a:t>
            </a:r>
            <a:r>
              <a:rPr lang="en-US" sz="2000" b="0" i="0" u="none" strike="noStrike" spc="50" dirty="0"/>
              <a:t>represent the number of licensed drivers in various age groups (in thousands) and the number of fatal accidents within the age group by sex. The data may be found in the ICTCM group in StatCrunch or at</a:t>
            </a:r>
          </a:p>
          <a:p>
            <a:pPr>
              <a:lnSpc>
                <a:spcPct val="115000"/>
              </a:lnSpc>
              <a:spcAft>
                <a:spcPts val="600"/>
              </a:spcAft>
            </a:pPr>
            <a:r>
              <a:rPr lang="en-US" sz="2000" b="0" i="0" u="none" strike="noStrike" spc="50" dirty="0"/>
              <a:t> </a:t>
            </a:r>
            <a:r>
              <a:rPr lang="en-US" b="0" i="0" u="none" strike="noStrike" spc="50" dirty="0"/>
              <a:t>https://sullystats.github.io/Data/Driver_Fatalities.csv</a:t>
            </a:r>
          </a:p>
          <a:p>
            <a:pPr indent="-270000">
              <a:lnSpc>
                <a:spcPct val="115000"/>
              </a:lnSpc>
              <a:spcAft>
                <a:spcPts val="600"/>
              </a:spcAft>
              <a:buFont typeface="Arial" panose="020B0604020202020204" pitchFamily="34" charset="0"/>
              <a:buChar char="•"/>
            </a:pPr>
            <a:r>
              <a:rPr lang="en-US" sz="2000" spc="50" dirty="0"/>
              <a:t>Draw a scatter diagram treating number of drivers as the explanatory variable and fatalities as the response variable by sex.</a:t>
            </a:r>
          </a:p>
        </p:txBody>
      </p:sp>
      <p:pic>
        <p:nvPicPr>
          <p:cNvPr id="10" name="Picture 9">
            <a:extLst>
              <a:ext uri="{FF2B5EF4-FFF2-40B4-BE49-F238E27FC236}">
                <a16:creationId xmlns:a16="http://schemas.microsoft.com/office/drawing/2014/main" id="{2961A549-3EC6-0EC0-D7A2-F59441536A1E}"/>
              </a:ext>
            </a:extLst>
          </p:cNvPr>
          <p:cNvPicPr>
            <a:picLocks noChangeAspect="1"/>
          </p:cNvPicPr>
          <p:nvPr/>
        </p:nvPicPr>
        <p:blipFill>
          <a:blip r:embed="rId3"/>
          <a:stretch>
            <a:fillRect/>
          </a:stretch>
        </p:blipFill>
        <p:spPr>
          <a:xfrm>
            <a:off x="7434506" y="195793"/>
            <a:ext cx="4427786" cy="6393920"/>
          </a:xfrm>
          <a:prstGeom prst="rect">
            <a:avLst/>
          </a:prstGeom>
        </p:spPr>
      </p:pic>
    </p:spTree>
    <p:extLst>
      <p:ext uri="{BB962C8B-B14F-4D97-AF65-F5344CB8AC3E}">
        <p14:creationId xmlns:p14="http://schemas.microsoft.com/office/powerpoint/2010/main" val="127975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6431AF-45AF-80B1-D009-A304E77FE043}"/>
              </a:ext>
            </a:extLst>
          </p:cNvPr>
          <p:cNvPicPr>
            <a:picLocks noChangeAspect="1"/>
          </p:cNvPicPr>
          <p:nvPr/>
        </p:nvPicPr>
        <p:blipFill>
          <a:blip r:embed="rId2"/>
          <a:stretch>
            <a:fillRect/>
          </a:stretch>
        </p:blipFill>
        <p:spPr>
          <a:xfrm>
            <a:off x="2273450" y="391886"/>
            <a:ext cx="6674798" cy="1199255"/>
          </a:xfrm>
          <a:prstGeom prst="rect">
            <a:avLst/>
          </a:prstGeom>
        </p:spPr>
      </p:pic>
      <p:pic>
        <p:nvPicPr>
          <p:cNvPr id="12" name="Picture 11">
            <a:extLst>
              <a:ext uri="{FF2B5EF4-FFF2-40B4-BE49-F238E27FC236}">
                <a16:creationId xmlns:a16="http://schemas.microsoft.com/office/drawing/2014/main" id="{16520EFC-A557-12DB-C43C-FDC52C5A39BA}"/>
              </a:ext>
            </a:extLst>
          </p:cNvPr>
          <p:cNvPicPr>
            <a:picLocks noChangeAspect="1"/>
          </p:cNvPicPr>
          <p:nvPr/>
        </p:nvPicPr>
        <p:blipFill>
          <a:blip r:embed="rId3"/>
          <a:stretch>
            <a:fillRect/>
          </a:stretch>
        </p:blipFill>
        <p:spPr>
          <a:xfrm>
            <a:off x="1592156" y="1776198"/>
            <a:ext cx="8096130" cy="4874973"/>
          </a:xfrm>
          <a:prstGeom prst="rect">
            <a:avLst/>
          </a:prstGeom>
        </p:spPr>
      </p:pic>
    </p:spTree>
    <p:extLst>
      <p:ext uri="{BB962C8B-B14F-4D97-AF65-F5344CB8AC3E}">
        <p14:creationId xmlns:p14="http://schemas.microsoft.com/office/powerpoint/2010/main" val="128459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AB647B-94CA-9987-3A4D-AEDB7482FD70}"/>
              </a:ext>
            </a:extLst>
          </p:cNvPr>
          <p:cNvSpPr txBox="1"/>
          <p:nvPr/>
        </p:nvSpPr>
        <p:spPr>
          <a:xfrm>
            <a:off x="511629" y="321129"/>
            <a:ext cx="11231370"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Find the least-squares regression line for males treating fatalities as the response variable and number of drivers as the explanatory variable.  Repeat this procedure for females.  How might an insurance company use this result? </a:t>
            </a:r>
          </a:p>
        </p:txBody>
      </p:sp>
      <p:pic>
        <p:nvPicPr>
          <p:cNvPr id="5" name="Picture 4">
            <a:extLst>
              <a:ext uri="{FF2B5EF4-FFF2-40B4-BE49-F238E27FC236}">
                <a16:creationId xmlns:a16="http://schemas.microsoft.com/office/drawing/2014/main" id="{075403E5-5FAD-CB42-B696-E9FBBF4F7DFB}"/>
              </a:ext>
            </a:extLst>
          </p:cNvPr>
          <p:cNvPicPr>
            <a:picLocks noChangeAspect="1"/>
          </p:cNvPicPr>
          <p:nvPr/>
        </p:nvPicPr>
        <p:blipFill>
          <a:blip r:embed="rId2"/>
          <a:stretch>
            <a:fillRect/>
          </a:stretch>
        </p:blipFill>
        <p:spPr>
          <a:xfrm>
            <a:off x="590266" y="2139467"/>
            <a:ext cx="6669731" cy="2042461"/>
          </a:xfrm>
          <a:prstGeom prst="rect">
            <a:avLst/>
          </a:prstGeom>
        </p:spPr>
      </p:pic>
      <p:pic>
        <p:nvPicPr>
          <p:cNvPr id="7" name="Picture 6">
            <a:extLst>
              <a:ext uri="{FF2B5EF4-FFF2-40B4-BE49-F238E27FC236}">
                <a16:creationId xmlns:a16="http://schemas.microsoft.com/office/drawing/2014/main" id="{AAE0562F-42B1-3F75-6249-EFE4FA955C51}"/>
              </a:ext>
            </a:extLst>
          </p:cNvPr>
          <p:cNvPicPr>
            <a:picLocks noChangeAspect="1"/>
          </p:cNvPicPr>
          <p:nvPr/>
        </p:nvPicPr>
        <p:blipFill>
          <a:blip r:embed="rId3"/>
          <a:stretch>
            <a:fillRect/>
          </a:stretch>
        </p:blipFill>
        <p:spPr>
          <a:xfrm>
            <a:off x="590265" y="4355436"/>
            <a:ext cx="6854359" cy="2042461"/>
          </a:xfrm>
          <a:prstGeom prst="rect">
            <a:avLst/>
          </a:prstGeom>
        </p:spPr>
      </p:pic>
      <p:graphicFrame>
        <p:nvGraphicFramePr>
          <p:cNvPr id="8" name="Object 7">
            <a:extLst>
              <a:ext uri="{FF2B5EF4-FFF2-40B4-BE49-F238E27FC236}">
                <a16:creationId xmlns:a16="http://schemas.microsoft.com/office/drawing/2014/main" id="{E46E151B-8376-2F0C-BCB7-58F5264163F2}"/>
              </a:ext>
            </a:extLst>
          </p:cNvPr>
          <p:cNvGraphicFramePr>
            <a:graphicFrameLocks noChangeAspect="1"/>
          </p:cNvGraphicFramePr>
          <p:nvPr/>
        </p:nvGraphicFramePr>
        <p:xfrm>
          <a:off x="7671706" y="2641018"/>
          <a:ext cx="4071293" cy="556758"/>
        </p:xfrm>
        <a:graphic>
          <a:graphicData uri="http://schemas.openxmlformats.org/presentationml/2006/ole">
            <mc:AlternateContent xmlns:mc="http://schemas.openxmlformats.org/markup-compatibility/2006">
              <mc:Choice xmlns:v="urn:schemas-microsoft-com:vml" Requires="v">
                <p:oleObj name="Equation" r:id="rId4" imgW="1485720" imgH="203040" progId="Equation.DSMT4">
                  <p:embed/>
                </p:oleObj>
              </mc:Choice>
              <mc:Fallback>
                <p:oleObj name="Equation" r:id="rId4" imgW="1485720" imgH="203040" progId="Equation.DSMT4">
                  <p:embed/>
                  <p:pic>
                    <p:nvPicPr>
                      <p:cNvPr id="8" name="Object 7">
                        <a:extLst>
                          <a:ext uri="{FF2B5EF4-FFF2-40B4-BE49-F238E27FC236}">
                            <a16:creationId xmlns:a16="http://schemas.microsoft.com/office/drawing/2014/main" id="{E46E151B-8376-2F0C-BCB7-58F5264163F2}"/>
                          </a:ext>
                        </a:extLst>
                      </p:cNvPr>
                      <p:cNvPicPr/>
                      <p:nvPr/>
                    </p:nvPicPr>
                    <p:blipFill>
                      <a:blip r:embed="rId5"/>
                      <a:stretch>
                        <a:fillRect/>
                      </a:stretch>
                    </p:blipFill>
                    <p:spPr>
                      <a:xfrm>
                        <a:off x="7671706" y="2641018"/>
                        <a:ext cx="4071293" cy="55675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3C4A510-72B9-B727-F79C-E0AE98DC3FEE}"/>
              </a:ext>
            </a:extLst>
          </p:cNvPr>
          <p:cNvGraphicFramePr>
            <a:graphicFrameLocks noChangeAspect="1"/>
          </p:cNvGraphicFramePr>
          <p:nvPr/>
        </p:nvGraphicFramePr>
        <p:xfrm>
          <a:off x="7802093" y="4963886"/>
          <a:ext cx="4071292" cy="556758"/>
        </p:xfrm>
        <a:graphic>
          <a:graphicData uri="http://schemas.openxmlformats.org/presentationml/2006/ole">
            <mc:AlternateContent xmlns:mc="http://schemas.openxmlformats.org/markup-compatibility/2006">
              <mc:Choice xmlns:v="urn:schemas-microsoft-com:vml" Requires="v">
                <p:oleObj name="Equation" r:id="rId6" imgW="1485720" imgH="203040" progId="Equation.DSMT4">
                  <p:embed/>
                </p:oleObj>
              </mc:Choice>
              <mc:Fallback>
                <p:oleObj name="Equation" r:id="rId6" imgW="1485720" imgH="203040" progId="Equation.DSMT4">
                  <p:embed/>
                  <p:pic>
                    <p:nvPicPr>
                      <p:cNvPr id="9" name="Object 8">
                        <a:extLst>
                          <a:ext uri="{FF2B5EF4-FFF2-40B4-BE49-F238E27FC236}">
                            <a16:creationId xmlns:a16="http://schemas.microsoft.com/office/drawing/2014/main" id="{53C4A510-72B9-B727-F79C-E0AE98DC3FEE}"/>
                          </a:ext>
                        </a:extLst>
                      </p:cNvPr>
                      <p:cNvPicPr/>
                      <p:nvPr/>
                    </p:nvPicPr>
                    <p:blipFill>
                      <a:blip r:embed="rId7"/>
                      <a:stretch>
                        <a:fillRect/>
                      </a:stretch>
                    </p:blipFill>
                    <p:spPr>
                      <a:xfrm>
                        <a:off x="7802093" y="4963886"/>
                        <a:ext cx="4071292" cy="556758"/>
                      </a:xfrm>
                      <a:prstGeom prst="rect">
                        <a:avLst/>
                      </a:prstGeom>
                    </p:spPr>
                  </p:pic>
                </p:oleObj>
              </mc:Fallback>
            </mc:AlternateContent>
          </a:graphicData>
        </a:graphic>
      </p:graphicFrame>
    </p:spTree>
    <p:extLst>
      <p:ext uri="{BB962C8B-B14F-4D97-AF65-F5344CB8AC3E}">
        <p14:creationId xmlns:p14="http://schemas.microsoft.com/office/powerpoint/2010/main" val="395723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77D52B-C3A2-20E3-1CEA-B11A934017A7}"/>
              </a:ext>
            </a:extLst>
          </p:cNvPr>
          <p:cNvSpPr txBox="1"/>
          <p:nvPr/>
        </p:nvSpPr>
        <p:spPr>
          <a:xfrm>
            <a:off x="540000" y="549276"/>
            <a:ext cx="4500561" cy="42598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a:latin typeface="+mj-lt"/>
                <a:ea typeface="+mj-ea"/>
                <a:cs typeface="+mj-cs"/>
              </a:rPr>
              <a:t>What role, if any, does age play in driver fatalities? </a:t>
            </a:r>
          </a:p>
        </p:txBody>
      </p:sp>
      <p:pic>
        <p:nvPicPr>
          <p:cNvPr id="4" name="Picture 3">
            <a:extLst>
              <a:ext uri="{FF2B5EF4-FFF2-40B4-BE49-F238E27FC236}">
                <a16:creationId xmlns:a16="http://schemas.microsoft.com/office/drawing/2014/main" id="{5E333740-B011-C98E-CDB0-42F7FE963352}"/>
              </a:ext>
            </a:extLst>
          </p:cNvPr>
          <p:cNvPicPr>
            <a:picLocks noChangeAspect="1"/>
          </p:cNvPicPr>
          <p:nvPr/>
        </p:nvPicPr>
        <p:blipFill>
          <a:blip r:embed="rId3"/>
          <a:stretch>
            <a:fillRect/>
          </a:stretch>
        </p:blipFill>
        <p:spPr>
          <a:xfrm>
            <a:off x="6289200" y="1156197"/>
            <a:ext cx="5353200" cy="4545605"/>
          </a:xfrm>
          <a:prstGeom prst="rect">
            <a:avLst/>
          </a:prstGeom>
        </p:spPr>
      </p:pic>
    </p:spTree>
    <p:extLst>
      <p:ext uri="{BB962C8B-B14F-4D97-AF65-F5344CB8AC3E}">
        <p14:creationId xmlns:p14="http://schemas.microsoft.com/office/powerpoint/2010/main" val="149401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53E39E6-2A74-404E-B4BC-EEC89C01B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29" name="Group 28">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30" name="Rectangle 29">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1" name="Oval 30">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2" name="Oval 31">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7" name="Group 16">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3" name="Rectangle 32">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4" name="Rectangle 33">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18" name="Group 17">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5" name="Rectangle 34">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6" name="Rectangle 35">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37" name="Rectangle 36">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38" name="Rectangle 37">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27" name="Freeform: Shape 26">
            <a:extLst>
              <a:ext uri="{FF2B5EF4-FFF2-40B4-BE49-F238E27FC236}">
                <a16:creationId xmlns:a16="http://schemas.microsoft.com/office/drawing/2014/main" id="{2D253D93-3319-4E06-B75F-009AE70FC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44576" cy="6858000"/>
          </a:xfrm>
          <a:custGeom>
            <a:avLst/>
            <a:gdLst>
              <a:gd name="connsiteX0" fmla="*/ 0 w 6444576"/>
              <a:gd name="connsiteY0" fmla="*/ 0 h 6858000"/>
              <a:gd name="connsiteX1" fmla="*/ 6444576 w 6444576"/>
              <a:gd name="connsiteY1" fmla="*/ 0 h 6858000"/>
              <a:gd name="connsiteX2" fmla="*/ 6444576 w 6444576"/>
              <a:gd name="connsiteY2" fmla="*/ 6858000 h 6858000"/>
              <a:gd name="connsiteX3" fmla="*/ 0 w 6444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44576" h="6858000">
                <a:moveTo>
                  <a:pt x="0" y="0"/>
                </a:moveTo>
                <a:lnTo>
                  <a:pt x="6444576" y="0"/>
                </a:lnTo>
                <a:lnTo>
                  <a:pt x="6444576"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extBox 3">
            <a:extLst>
              <a:ext uri="{FF2B5EF4-FFF2-40B4-BE49-F238E27FC236}">
                <a16:creationId xmlns:a16="http://schemas.microsoft.com/office/drawing/2014/main" id="{DD3FA5A4-C189-319D-30EE-E4F146840F94}"/>
              </a:ext>
            </a:extLst>
          </p:cNvPr>
          <p:cNvSpPr txBox="1"/>
          <p:nvPr/>
        </p:nvSpPr>
        <p:spPr>
          <a:xfrm>
            <a:off x="7155306" y="1230282"/>
            <a:ext cx="4537073" cy="4649817"/>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25000"/>
              </a:lnSpc>
              <a:spcBef>
                <a:spcPts val="0"/>
              </a:spcBef>
              <a:spcAft>
                <a:spcPts val="600"/>
              </a:spcAft>
              <a:buClrTx/>
              <a:buSzTx/>
              <a:buFontTx/>
              <a:buNone/>
              <a:tabLst/>
              <a:defRPr/>
            </a:pPr>
            <a:endParaRPr kumimoji="0" lang="en-US" sz="2800" b="0" i="0" u="none" strike="noStrike" kern="1200" cap="none" spc="50" normalizeH="0" baseline="0" noProof="0" dirty="0">
              <a:ln>
                <a:noFill/>
              </a:ln>
              <a:solidFill>
                <a:srgbClr val="FFFFFF"/>
              </a:solidFill>
              <a:effectLst/>
              <a:uLnTx/>
              <a:uFillTx/>
              <a:latin typeface="Avenir Next LT Pro"/>
              <a:ea typeface="+mn-ea"/>
              <a:cs typeface="+mn-cs"/>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3A805CF-1D03-ABE1-AD68-32928EF1B29A}"/>
                  </a:ext>
                </a:extLst>
              </p:cNvPr>
              <p:cNvSpPr txBox="1"/>
              <p:nvPr/>
            </p:nvSpPr>
            <p:spPr>
              <a:xfrm>
                <a:off x="6710032" y="182206"/>
                <a:ext cx="5074481" cy="5632311"/>
              </a:xfrm>
              <a:prstGeom prst="rect">
                <a:avLst/>
              </a:prstGeom>
              <a:noFill/>
            </p:spPr>
            <p:txBody>
              <a:bodyPr wrap="square" rtlCol="0">
                <a:spAutoFit/>
              </a:bodyPr>
              <a:lstStyle/>
              <a:p>
                <a:r>
                  <a:rPr lang="en-US" sz="2400" dirty="0"/>
                  <a:t>Could it be that smoking increases survival rates among women? The data to the left represent the </a:t>
                </a:r>
                <a14:m>
                  <m:oMath xmlns:m="http://schemas.openxmlformats.org/officeDocument/2006/math">
                    <m:r>
                      <a:rPr lang="en-US" sz="2400"/>
                      <m:t>20</m:t>
                    </m:r>
                    <m:r>
                      <m:rPr>
                        <m:nor/>
                      </m:rPr>
                      <a:rPr lang="en-US" sz="2400" i="1"/>
                      <m:t>−</m:t>
                    </m:r>
                    <m:r>
                      <m:rPr>
                        <m:nor/>
                      </m:rPr>
                      <a:rPr lang="en-US" sz="2400"/>
                      <m:t>year</m:t>
                    </m:r>
                  </m:oMath>
                </a14:m>
                <a:r>
                  <a:rPr lang="en-US" sz="2400" dirty="0"/>
                  <a:t> survival status and smoking status of </a:t>
                </a:r>
                <a14:m>
                  <m:oMath xmlns:m="http://schemas.openxmlformats.org/officeDocument/2006/math">
                    <m:r>
                      <a:rPr lang="en-US" sz="2400"/>
                      <m:t>1314</m:t>
                    </m:r>
                  </m:oMath>
                </a14:m>
                <a:r>
                  <a:rPr lang="en-US" sz="2400" dirty="0"/>
                  <a:t> self-identified women from the United Kingdom who participated in a cohort study from 1972 to 1992.</a:t>
                </a:r>
              </a:p>
              <a:p>
                <a:r>
                  <a:rPr lang="en-US" sz="2400" dirty="0"/>
                  <a:t>What proportion of the smokers was dead after </a:t>
                </a:r>
                <a14:m>
                  <m:oMath xmlns:m="http://schemas.openxmlformats.org/officeDocument/2006/math">
                    <m:r>
                      <m:rPr>
                        <m:nor/>
                      </m:rPr>
                      <a:rPr lang="en-US" sz="2400" b="0"/>
                      <m:t>20</m:t>
                    </m:r>
                    <m:r>
                      <m:rPr>
                        <m:nor/>
                      </m:rPr>
                      <a:rPr lang="en-US" sz="2400" b="0" i="1"/>
                      <m:t> </m:t>
                    </m:r>
                    <m:r>
                      <m:rPr>
                        <m:nor/>
                      </m:rPr>
                      <a:rPr lang="en-US" sz="2400" b="0" i="1"/>
                      <m:t>years</m:t>
                    </m:r>
                  </m:oMath>
                </a14:m>
                <a:r>
                  <a:rPr lang="en-US" sz="2400" dirty="0"/>
                  <a:t>? </a:t>
                </a:r>
              </a:p>
              <a:p>
                <a:r>
                  <a:rPr lang="en-US" sz="2400" dirty="0"/>
                  <a:t>What proportion of the nonsmokers was dead after </a:t>
                </a:r>
                <a14:m>
                  <m:oMath xmlns:m="http://schemas.openxmlformats.org/officeDocument/2006/math">
                    <m:r>
                      <m:rPr>
                        <m:nor/>
                      </m:rPr>
                      <a:rPr lang="en-US" sz="2400" b="0"/>
                      <m:t>20</m:t>
                    </m:r>
                    <m:r>
                      <m:rPr>
                        <m:nor/>
                      </m:rPr>
                      <a:rPr lang="en-US" sz="2400" b="0" i="1"/>
                      <m:t> </m:t>
                    </m:r>
                    <m:r>
                      <m:rPr>
                        <m:nor/>
                      </m:rPr>
                      <a:rPr lang="en-US" sz="2400" b="0"/>
                      <m:t>years</m:t>
                    </m:r>
                    <m:r>
                      <m:rPr>
                        <m:nor/>
                      </m:rPr>
                      <a:rPr lang="en-US" sz="2400" b="0" i="1"/>
                      <m:t>?</m:t>
                    </m:r>
                  </m:oMath>
                </a14:m>
                <a:endParaRPr lang="en-US" sz="2400" dirty="0"/>
              </a:p>
              <a:p>
                <a:r>
                  <a:rPr lang="en-US" sz="2400" dirty="0"/>
                  <a:t>What does this imply about the health consequences of smoking? </a:t>
                </a:r>
              </a:p>
            </p:txBody>
          </p:sp>
        </mc:Choice>
        <mc:Fallback>
          <p:sp>
            <p:nvSpPr>
              <p:cNvPr id="2" name="TextBox 1">
                <a:extLst>
                  <a:ext uri="{FF2B5EF4-FFF2-40B4-BE49-F238E27FC236}">
                    <a16:creationId xmlns:a16="http://schemas.microsoft.com/office/drawing/2014/main" id="{C3A805CF-1D03-ABE1-AD68-32928EF1B29A}"/>
                  </a:ext>
                </a:extLst>
              </p:cNvPr>
              <p:cNvSpPr txBox="1">
                <a:spLocks noRot="1" noChangeAspect="1" noMove="1" noResize="1" noEditPoints="1" noAdjustHandles="1" noChangeArrowheads="1" noChangeShapeType="1" noTextEdit="1"/>
              </p:cNvSpPr>
              <p:nvPr/>
            </p:nvSpPr>
            <p:spPr>
              <a:xfrm>
                <a:off x="6710032" y="182206"/>
                <a:ext cx="5074481" cy="5632311"/>
              </a:xfrm>
              <a:prstGeom prst="rect">
                <a:avLst/>
              </a:prstGeom>
              <a:blipFill>
                <a:blip r:embed="rId3"/>
                <a:stretch>
                  <a:fillRect l="-2000" t="-901" r="-1500" b="-157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22C396F-7B99-172B-8F0E-3EB6AC5C559A}"/>
              </a:ext>
            </a:extLst>
          </p:cNvPr>
          <p:cNvPicPr>
            <a:picLocks noChangeAspect="1"/>
          </p:cNvPicPr>
          <p:nvPr/>
        </p:nvPicPr>
        <p:blipFill>
          <a:blip r:embed="rId4"/>
          <a:stretch>
            <a:fillRect/>
          </a:stretch>
        </p:blipFill>
        <p:spPr>
          <a:xfrm>
            <a:off x="269321" y="373841"/>
            <a:ext cx="5820770" cy="2532545"/>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EB832D2-E062-69EB-3FF1-049E5B8B4D5A}"/>
                  </a:ext>
                </a:extLst>
              </p:cNvPr>
              <p:cNvSpPr txBox="1"/>
              <p:nvPr/>
            </p:nvSpPr>
            <p:spPr>
              <a:xfrm>
                <a:off x="227295" y="3522538"/>
                <a:ext cx="2520381" cy="167122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𝑝</m:t>
                          </m:r>
                        </m:e>
                        <m:sub>
                          <m:r>
                            <a:rPr lang="en-US" sz="2800" b="0" i="1" smtClean="0">
                              <a:solidFill>
                                <a:schemeClr val="bg1"/>
                              </a:solidFill>
                              <a:latin typeface="Cambria Math" panose="02040503050406030204" pitchFamily="18" charset="0"/>
                            </a:rPr>
                            <m:t>𝑠𝑚𝑜𝑘𝑒𝑟</m:t>
                          </m:r>
                        </m:sub>
                      </m:sSub>
                      <m:r>
                        <a:rPr lang="en-US" sz="2800" b="0" i="0" smtClean="0">
                          <a:solidFill>
                            <a:schemeClr val="bg1"/>
                          </a:solidFill>
                          <a:latin typeface="Cambria Math" panose="02040503050406030204" pitchFamily="18" charset="0"/>
                        </a:rPr>
                        <m:t>=</m:t>
                      </m:r>
                      <m:f>
                        <m:fPr>
                          <m:ctrlPr>
                            <a:rPr lang="en-US" sz="2800" b="0" i="1" smtClean="0">
                              <a:solidFill>
                                <a:schemeClr val="bg1"/>
                              </a:solidFill>
                              <a:latin typeface="Cambria Math" panose="02040503050406030204" pitchFamily="18" charset="0"/>
                            </a:rPr>
                          </m:ctrlPr>
                        </m:fPr>
                        <m:num>
                          <m:r>
                            <a:rPr lang="en-US" sz="2800" b="0" i="1" smtClean="0">
                              <a:solidFill>
                                <a:schemeClr val="bg1"/>
                              </a:solidFill>
                              <a:latin typeface="Cambria Math" panose="02040503050406030204" pitchFamily="18" charset="0"/>
                            </a:rPr>
                            <m:t>139</m:t>
                          </m:r>
                        </m:num>
                        <m:den>
                          <m:r>
                            <a:rPr lang="en-US" sz="2800" b="0" i="1" smtClean="0">
                              <a:solidFill>
                                <a:schemeClr val="bg1"/>
                              </a:solidFill>
                              <a:latin typeface="Cambria Math" panose="02040503050406030204" pitchFamily="18" charset="0"/>
                            </a:rPr>
                            <m:t>582</m:t>
                          </m:r>
                        </m:den>
                      </m:f>
                    </m:oMath>
                  </m:oMathPara>
                </a14:m>
                <a:endParaRPr lang="en-US" sz="2800" b="0" dirty="0">
                  <a:solidFill>
                    <a:schemeClr val="bg1"/>
                  </a:solidFill>
                </a:endParaRPr>
              </a:p>
              <a:p>
                <a:r>
                  <a:rPr lang="en-US" sz="2800" dirty="0">
                    <a:solidFill>
                      <a:schemeClr val="bg1"/>
                    </a:solidFill>
                  </a:rPr>
                  <a:t>            </a:t>
                </a:r>
              </a:p>
              <a:p>
                <a:r>
                  <a:rPr lang="en-US" sz="2800" dirty="0">
                    <a:solidFill>
                      <a:schemeClr val="bg1"/>
                    </a:solidFill>
                  </a:rPr>
                  <a:t>              = 0.239</a:t>
                </a:r>
                <a:endParaRPr lang="en-US" sz="2800" b="0" dirty="0">
                  <a:solidFill>
                    <a:schemeClr val="bg1"/>
                  </a:solidFill>
                </a:endParaRPr>
              </a:p>
            </p:txBody>
          </p:sp>
        </mc:Choice>
        <mc:Fallback>
          <p:sp>
            <p:nvSpPr>
              <p:cNvPr id="10" name="TextBox 9">
                <a:extLst>
                  <a:ext uri="{FF2B5EF4-FFF2-40B4-BE49-F238E27FC236}">
                    <a16:creationId xmlns:a16="http://schemas.microsoft.com/office/drawing/2014/main" id="{2EB832D2-E062-69EB-3FF1-049E5B8B4D5A}"/>
                  </a:ext>
                </a:extLst>
              </p:cNvPr>
              <p:cNvSpPr txBox="1">
                <a:spLocks noRot="1" noChangeAspect="1" noMove="1" noResize="1" noEditPoints="1" noAdjustHandles="1" noChangeArrowheads="1" noChangeShapeType="1" noTextEdit="1"/>
              </p:cNvSpPr>
              <p:nvPr/>
            </p:nvSpPr>
            <p:spPr>
              <a:xfrm>
                <a:off x="227295" y="3522538"/>
                <a:ext cx="2520381" cy="1671227"/>
              </a:xfrm>
              <a:prstGeom prst="rect">
                <a:avLst/>
              </a:prstGeom>
              <a:blipFill>
                <a:blip r:embed="rId5"/>
                <a:stretch>
                  <a:fillRect t="-758" r="-7000" b="-121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D8F816C-16C2-BE97-3617-5B006D20BA9D}"/>
                  </a:ext>
                </a:extLst>
              </p:cNvPr>
              <p:cNvSpPr txBox="1"/>
              <p:nvPr/>
            </p:nvSpPr>
            <p:spPr>
              <a:xfrm>
                <a:off x="3222861" y="3555190"/>
                <a:ext cx="2960747" cy="167122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𝑝</m:t>
                          </m:r>
                        </m:e>
                        <m:sub>
                          <m:r>
                            <a:rPr lang="en-US" sz="2800" b="0" i="1" smtClean="0">
                              <a:solidFill>
                                <a:schemeClr val="bg1"/>
                              </a:solidFill>
                              <a:latin typeface="Cambria Math" panose="02040503050406030204" pitchFamily="18" charset="0"/>
                            </a:rPr>
                            <m:t>𝑛𝑜𝑛𝑠𝑚𝑜𝑘𝑒𝑟</m:t>
                          </m:r>
                        </m:sub>
                      </m:sSub>
                      <m:r>
                        <a:rPr lang="en-US" sz="2800" b="0" i="1" smtClean="0">
                          <a:solidFill>
                            <a:schemeClr val="bg1"/>
                          </a:solidFill>
                          <a:latin typeface="Cambria Math" panose="02040503050406030204" pitchFamily="18" charset="0"/>
                        </a:rPr>
                        <m:t>=</m:t>
                      </m:r>
                      <m:f>
                        <m:fPr>
                          <m:ctrlPr>
                            <a:rPr lang="en-US" sz="2800" b="0" i="1" smtClean="0">
                              <a:solidFill>
                                <a:schemeClr val="bg1"/>
                              </a:solidFill>
                              <a:latin typeface="Cambria Math" panose="02040503050406030204" pitchFamily="18" charset="0"/>
                            </a:rPr>
                          </m:ctrlPr>
                        </m:fPr>
                        <m:num>
                          <m:r>
                            <a:rPr lang="en-US" sz="2800" b="0" i="1" smtClean="0">
                              <a:solidFill>
                                <a:schemeClr val="bg1"/>
                              </a:solidFill>
                              <a:latin typeface="Cambria Math" panose="02040503050406030204" pitchFamily="18" charset="0"/>
                            </a:rPr>
                            <m:t>230</m:t>
                          </m:r>
                        </m:num>
                        <m:den>
                          <m:r>
                            <a:rPr lang="en-US" sz="2800" b="0" i="1" smtClean="0">
                              <a:solidFill>
                                <a:schemeClr val="bg1"/>
                              </a:solidFill>
                              <a:latin typeface="Cambria Math" panose="02040503050406030204" pitchFamily="18" charset="0"/>
                            </a:rPr>
                            <m:t>732</m:t>
                          </m:r>
                        </m:den>
                      </m:f>
                    </m:oMath>
                  </m:oMathPara>
                </a14:m>
                <a:endParaRPr lang="en-US" sz="2800" b="0" dirty="0">
                  <a:solidFill>
                    <a:schemeClr val="bg1"/>
                  </a:solidFill>
                </a:endParaRPr>
              </a:p>
              <a:p>
                <a:r>
                  <a:rPr lang="en-US" sz="2800" dirty="0">
                    <a:solidFill>
                      <a:schemeClr val="bg1"/>
                    </a:solidFill>
                  </a:rPr>
                  <a:t>            </a:t>
                </a:r>
              </a:p>
              <a:p>
                <a:r>
                  <a:rPr lang="en-US" sz="2800" dirty="0">
                    <a:solidFill>
                      <a:schemeClr val="bg1"/>
                    </a:solidFill>
                  </a:rPr>
                  <a:t>                   = 0.314</a:t>
                </a:r>
              </a:p>
            </p:txBody>
          </p:sp>
        </mc:Choice>
        <mc:Fallback>
          <p:sp>
            <p:nvSpPr>
              <p:cNvPr id="11" name="TextBox 10">
                <a:extLst>
                  <a:ext uri="{FF2B5EF4-FFF2-40B4-BE49-F238E27FC236}">
                    <a16:creationId xmlns:a16="http://schemas.microsoft.com/office/drawing/2014/main" id="{4D8F816C-16C2-BE97-3617-5B006D20BA9D}"/>
                  </a:ext>
                </a:extLst>
              </p:cNvPr>
              <p:cNvSpPr txBox="1">
                <a:spLocks noRot="1" noChangeAspect="1" noMove="1" noResize="1" noEditPoints="1" noAdjustHandles="1" noChangeArrowheads="1" noChangeShapeType="1" noTextEdit="1"/>
              </p:cNvSpPr>
              <p:nvPr/>
            </p:nvSpPr>
            <p:spPr>
              <a:xfrm>
                <a:off x="3222861" y="3555190"/>
                <a:ext cx="2960747" cy="1671227"/>
              </a:xfrm>
              <a:prstGeom prst="rect">
                <a:avLst/>
              </a:prstGeom>
              <a:blipFill>
                <a:blip r:embed="rId6"/>
                <a:stretch>
                  <a:fillRect t="-752" r="-6838" b="-12030"/>
                </a:stretch>
              </a:blipFill>
            </p:spPr>
            <p:txBody>
              <a:bodyPr/>
              <a:lstStyle/>
              <a:p>
                <a:r>
                  <a:rPr lang="en-US">
                    <a:noFill/>
                  </a:rPr>
                  <a:t> </a:t>
                </a:r>
              </a:p>
            </p:txBody>
          </p:sp>
        </mc:Fallback>
      </mc:AlternateContent>
    </p:spTree>
    <p:extLst>
      <p:ext uri="{BB962C8B-B14F-4D97-AF65-F5344CB8AC3E}">
        <p14:creationId xmlns:p14="http://schemas.microsoft.com/office/powerpoint/2010/main" val="22945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67E544-D35B-B661-414E-CE04A68EDE2C}"/>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53E39E6-2A74-404E-B4BC-EEC89C01B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45" name="Group 44">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46" name="Rectangle 45">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7" name="Oval 46">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8" name="Oval 47">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49" name="Group 48">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4" name="Rectangle 53">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5" name="Rectangle 54">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50" name="Group 49">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2" name="Rectangle 51">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3" name="Rectangle 52">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51" name="Rectangle 50">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57" name="Rectangle 56">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59" name="Freeform: Shape 58">
            <a:extLst>
              <a:ext uri="{FF2B5EF4-FFF2-40B4-BE49-F238E27FC236}">
                <a16:creationId xmlns:a16="http://schemas.microsoft.com/office/drawing/2014/main" id="{2D253D93-3319-4E06-B75F-009AE70FC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44576" cy="6858000"/>
          </a:xfrm>
          <a:custGeom>
            <a:avLst/>
            <a:gdLst>
              <a:gd name="connsiteX0" fmla="*/ 0 w 6444576"/>
              <a:gd name="connsiteY0" fmla="*/ 0 h 6858000"/>
              <a:gd name="connsiteX1" fmla="*/ 6444576 w 6444576"/>
              <a:gd name="connsiteY1" fmla="*/ 0 h 6858000"/>
              <a:gd name="connsiteX2" fmla="*/ 6444576 w 6444576"/>
              <a:gd name="connsiteY2" fmla="*/ 6858000 h 6858000"/>
              <a:gd name="connsiteX3" fmla="*/ 0 w 6444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44576" h="6858000">
                <a:moveTo>
                  <a:pt x="0" y="0"/>
                </a:moveTo>
                <a:lnTo>
                  <a:pt x="6444576" y="0"/>
                </a:lnTo>
                <a:lnTo>
                  <a:pt x="6444576"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035F517-361C-8B47-EB06-C5C20F30870A}"/>
                  </a:ext>
                </a:extLst>
              </p:cNvPr>
              <p:cNvSpPr txBox="1"/>
              <p:nvPr/>
            </p:nvSpPr>
            <p:spPr>
              <a:xfrm>
                <a:off x="7081669" y="801839"/>
                <a:ext cx="4912195" cy="5506886"/>
              </a:xfrm>
              <a:prstGeom prst="rect">
                <a:avLst/>
              </a:prstGeom>
            </p:spPr>
            <p:txBody>
              <a:bodyPr vert="horz" lIns="91440" tIns="45720" rIns="91440" bIns="45720" rtlCol="0" anchor="t">
                <a:normAutofit fontScale="92500"/>
              </a:bodyPr>
              <a:lstStyle/>
              <a:p>
                <a:r>
                  <a:rPr lang="en-US" sz="2400" dirty="0"/>
                  <a:t>The data in the table in the previous slide do not take into account a variable that is strongly related to survival status, age. The data to the left give the survival status of women and their age at the beginning of the study. For example, </a:t>
                </a:r>
                <a14:m>
                  <m:oMath xmlns:m="http://schemas.openxmlformats.org/officeDocument/2006/math">
                    <m:r>
                      <a:rPr lang="en-US"/>
                      <m:t>14</m:t>
                    </m:r>
                  </m:oMath>
                </a14:m>
                <a:r>
                  <a:rPr lang="en-US" sz="2400" dirty="0"/>
                  <a:t> women who were </a:t>
                </a:r>
                <a14:m>
                  <m:oMath xmlns:m="http://schemas.openxmlformats.org/officeDocument/2006/math">
                    <m:r>
                      <a:rPr lang="en-US"/>
                      <m:t>35</m:t>
                    </m:r>
                  </m:oMath>
                </a14:m>
                <a:r>
                  <a:rPr lang="en-US" sz="2400" dirty="0"/>
                  <a:t> to </a:t>
                </a:r>
                <a14:m>
                  <m:oMath xmlns:m="http://schemas.openxmlformats.org/officeDocument/2006/math">
                    <m:r>
                      <a:rPr lang="en-US"/>
                      <m:t>44</m:t>
                    </m:r>
                  </m:oMath>
                </a14:m>
                <a:r>
                  <a:rPr lang="en-US" sz="2400" dirty="0"/>
                  <a:t> at the beginning of the study were smokers and dead after </a:t>
                </a:r>
                <a14:m>
                  <m:oMath xmlns:m="http://schemas.openxmlformats.org/officeDocument/2006/math">
                    <m:r>
                      <m:rPr>
                        <m:nor/>
                      </m:rPr>
                      <a:rPr lang="en-US" sz="2400" b="0"/>
                      <m:t>20</m:t>
                    </m:r>
                    <m:r>
                      <m:rPr>
                        <m:nor/>
                      </m:rPr>
                      <a:rPr lang="en-US" sz="2400" b="0" i="1"/>
                      <m:t> </m:t>
                    </m:r>
                    <m:r>
                      <m:rPr>
                        <m:nor/>
                      </m:rPr>
                      <a:rPr lang="en-US" sz="2400" b="0"/>
                      <m:t>years</m:t>
                    </m:r>
                    <m:r>
                      <m:rPr>
                        <m:nor/>
                      </m:rPr>
                      <a:rPr lang="en-US" sz="2400" b="0" i="1"/>
                      <m:t>.</m:t>
                    </m:r>
                  </m:oMath>
                </a14:m>
                <a:endParaRPr lang="en-US" sz="2400" dirty="0"/>
              </a:p>
              <a:p>
                <a:r>
                  <a:rPr lang="en-US" sz="2400" dirty="0"/>
                  <a:t>Determine the proportion of 18- to 24-year-old smokers who were dead after 20 years. </a:t>
                </a:r>
              </a:p>
              <a:p>
                <a:r>
                  <a:rPr lang="en-US" sz="2400" dirty="0"/>
                  <a:t>Determine the proportion of 18- to 24-year-old nonsmokers who were dead after 20 years. </a:t>
                </a:r>
              </a:p>
              <a:p>
                <a:endParaRPr lang="en-US" sz="2400" dirty="0"/>
              </a:p>
              <a:p>
                <a:endParaRPr lang="en-US" sz="2400" dirty="0"/>
              </a:p>
            </p:txBody>
          </p:sp>
        </mc:Choice>
        <mc:Fallback>
          <p:sp>
            <p:nvSpPr>
              <p:cNvPr id="4" name="TextBox 3">
                <a:extLst>
                  <a:ext uri="{FF2B5EF4-FFF2-40B4-BE49-F238E27FC236}">
                    <a16:creationId xmlns:a16="http://schemas.microsoft.com/office/drawing/2014/main" id="{2035F517-361C-8B47-EB06-C5C20F30870A}"/>
                  </a:ext>
                </a:extLst>
              </p:cNvPr>
              <p:cNvSpPr txBox="1">
                <a:spLocks noRot="1" noChangeAspect="1" noMove="1" noResize="1" noEditPoints="1" noAdjustHandles="1" noChangeArrowheads="1" noChangeShapeType="1" noTextEdit="1"/>
              </p:cNvSpPr>
              <p:nvPr/>
            </p:nvSpPr>
            <p:spPr>
              <a:xfrm>
                <a:off x="7081669" y="801839"/>
                <a:ext cx="4912195" cy="5506886"/>
              </a:xfrm>
              <a:prstGeom prst="rect">
                <a:avLst/>
              </a:prstGeom>
              <a:blipFill>
                <a:blip r:embed="rId3"/>
                <a:stretch>
                  <a:fillRect l="-1546" t="-691" r="-2062" b="-138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63AEA23-C88C-0335-C7E0-36D6CA4FEBA1}"/>
              </a:ext>
            </a:extLst>
          </p:cNvPr>
          <p:cNvPicPr>
            <a:picLocks noChangeAspect="1"/>
          </p:cNvPicPr>
          <p:nvPr/>
        </p:nvPicPr>
        <p:blipFill>
          <a:blip r:embed="rId4"/>
          <a:stretch>
            <a:fillRect/>
          </a:stretch>
        </p:blipFill>
        <p:spPr>
          <a:xfrm>
            <a:off x="-1" y="180788"/>
            <a:ext cx="6979101" cy="2357139"/>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80355EA-5639-9A26-6248-014632B54ADF}"/>
                  </a:ext>
                </a:extLst>
              </p:cNvPr>
              <p:cNvSpPr txBox="1"/>
              <p:nvPr/>
            </p:nvSpPr>
            <p:spPr>
              <a:xfrm>
                <a:off x="476848" y="2763972"/>
                <a:ext cx="3222677" cy="167122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𝑝</m:t>
                          </m:r>
                        </m:e>
                        <m:sub>
                          <m:r>
                            <a:rPr lang="en-US" sz="2800" b="0" i="1" smtClean="0">
                              <a:solidFill>
                                <a:schemeClr val="bg1"/>
                              </a:solidFill>
                              <a:latin typeface="Cambria Math" panose="02040503050406030204" pitchFamily="18" charset="0"/>
                            </a:rPr>
                            <m:t>18−24 </m:t>
                          </m:r>
                          <m:r>
                            <a:rPr lang="en-US" sz="2800" b="0" i="1" smtClean="0">
                              <a:solidFill>
                                <a:schemeClr val="bg1"/>
                              </a:solidFill>
                              <a:latin typeface="Cambria Math" panose="02040503050406030204" pitchFamily="18" charset="0"/>
                            </a:rPr>
                            <m:t>𝑠𝑚𝑜𝑘𝑒𝑟𝑠</m:t>
                          </m:r>
                        </m:sub>
                      </m:sSub>
                      <m:r>
                        <a:rPr lang="en-US" sz="2800" b="0" i="1" smtClean="0">
                          <a:solidFill>
                            <a:schemeClr val="bg1"/>
                          </a:solidFill>
                          <a:latin typeface="Cambria Math" panose="02040503050406030204" pitchFamily="18" charset="0"/>
                        </a:rPr>
                        <m:t>=</m:t>
                      </m:r>
                      <m:f>
                        <m:fPr>
                          <m:ctrlPr>
                            <a:rPr lang="en-US" sz="2800" b="0" i="1" smtClean="0">
                              <a:solidFill>
                                <a:schemeClr val="bg1"/>
                              </a:solidFill>
                              <a:latin typeface="Cambria Math" panose="02040503050406030204" pitchFamily="18" charset="0"/>
                            </a:rPr>
                          </m:ctrlPr>
                        </m:fPr>
                        <m:num>
                          <m:r>
                            <a:rPr lang="en-US" sz="2800" b="0" i="1" smtClean="0">
                              <a:solidFill>
                                <a:schemeClr val="bg1"/>
                              </a:solidFill>
                              <a:latin typeface="Cambria Math" panose="02040503050406030204" pitchFamily="18" charset="0"/>
                            </a:rPr>
                            <m:t>2</m:t>
                          </m:r>
                        </m:num>
                        <m:den>
                          <m:r>
                            <a:rPr lang="en-US" sz="2800" b="0" i="1" smtClean="0">
                              <a:solidFill>
                                <a:schemeClr val="bg1"/>
                              </a:solidFill>
                              <a:latin typeface="Cambria Math" panose="02040503050406030204" pitchFamily="18" charset="0"/>
                            </a:rPr>
                            <m:t>55</m:t>
                          </m:r>
                        </m:den>
                      </m:f>
                    </m:oMath>
                  </m:oMathPara>
                </a14:m>
                <a:endParaRPr lang="en-US" sz="2800" b="0" dirty="0">
                  <a:solidFill>
                    <a:schemeClr val="bg1"/>
                  </a:solidFill>
                </a:endParaRPr>
              </a:p>
              <a:p>
                <a:r>
                  <a:rPr lang="en-US" sz="2800" dirty="0">
                    <a:solidFill>
                      <a:schemeClr val="bg1"/>
                    </a:solidFill>
                  </a:rPr>
                  <a:t>                     </a:t>
                </a:r>
              </a:p>
              <a:p>
                <a:r>
                  <a:rPr lang="en-US" sz="2800" dirty="0">
                    <a:solidFill>
                      <a:schemeClr val="bg1"/>
                    </a:solidFill>
                  </a:rPr>
                  <a:t>                      =0.036</a:t>
                </a:r>
              </a:p>
            </p:txBody>
          </p:sp>
        </mc:Choice>
        <mc:Fallback>
          <p:sp>
            <p:nvSpPr>
              <p:cNvPr id="11" name="TextBox 10">
                <a:extLst>
                  <a:ext uri="{FF2B5EF4-FFF2-40B4-BE49-F238E27FC236}">
                    <a16:creationId xmlns:a16="http://schemas.microsoft.com/office/drawing/2014/main" id="{A80355EA-5639-9A26-6248-014632B54ADF}"/>
                  </a:ext>
                </a:extLst>
              </p:cNvPr>
              <p:cNvSpPr txBox="1">
                <a:spLocks noRot="1" noChangeAspect="1" noMove="1" noResize="1" noEditPoints="1" noAdjustHandles="1" noChangeArrowheads="1" noChangeShapeType="1" noTextEdit="1"/>
              </p:cNvSpPr>
              <p:nvPr/>
            </p:nvSpPr>
            <p:spPr>
              <a:xfrm>
                <a:off x="476848" y="2763972"/>
                <a:ext cx="3222677" cy="1671227"/>
              </a:xfrm>
              <a:prstGeom prst="rect">
                <a:avLst/>
              </a:prstGeom>
              <a:blipFill>
                <a:blip r:embed="rId5"/>
                <a:stretch>
                  <a:fillRect l="-392" t="-752" r="-3137" b="-112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D40630C-C0E0-722E-D9F1-ED32DB212709}"/>
                  </a:ext>
                </a:extLst>
              </p:cNvPr>
              <p:cNvSpPr txBox="1"/>
              <p:nvPr/>
            </p:nvSpPr>
            <p:spPr>
              <a:xfrm>
                <a:off x="485913" y="4661244"/>
                <a:ext cx="3568797" cy="167122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𝑝</m:t>
                          </m:r>
                        </m:e>
                        <m:sub>
                          <m:r>
                            <a:rPr lang="en-US" sz="2800" b="0" i="1" smtClean="0">
                              <a:solidFill>
                                <a:schemeClr val="bg1"/>
                              </a:solidFill>
                              <a:latin typeface="Cambria Math" panose="02040503050406030204" pitchFamily="18" charset="0"/>
                            </a:rPr>
                            <m:t>18−24 </m:t>
                          </m:r>
                          <m:r>
                            <a:rPr lang="en-US" sz="2800" b="0" i="1" smtClean="0">
                              <a:solidFill>
                                <a:schemeClr val="bg1"/>
                              </a:solidFill>
                              <a:latin typeface="Cambria Math" panose="02040503050406030204" pitchFamily="18" charset="0"/>
                            </a:rPr>
                            <m:t>𝑛𝑜𝑛𝑠𝑚𝑜𝑘𝑒𝑟</m:t>
                          </m:r>
                        </m:sub>
                      </m:sSub>
                      <m:r>
                        <a:rPr lang="en-US" sz="2800" b="0" i="1" smtClean="0">
                          <a:solidFill>
                            <a:schemeClr val="bg1"/>
                          </a:solidFill>
                          <a:latin typeface="Cambria Math" panose="02040503050406030204" pitchFamily="18" charset="0"/>
                        </a:rPr>
                        <m:t>=</m:t>
                      </m:r>
                      <m:f>
                        <m:fPr>
                          <m:ctrlPr>
                            <a:rPr lang="en-US" sz="2800" i="1" smtClean="0">
                              <a:solidFill>
                                <a:schemeClr val="bg1"/>
                              </a:solidFill>
                              <a:latin typeface="Cambria Math" panose="02040503050406030204" pitchFamily="18" charset="0"/>
                            </a:rPr>
                          </m:ctrlPr>
                        </m:fPr>
                        <m:num>
                          <m:r>
                            <a:rPr lang="en-US" sz="2800" b="0" i="1" smtClean="0">
                              <a:solidFill>
                                <a:schemeClr val="bg1"/>
                              </a:solidFill>
                              <a:latin typeface="Cambria Math" panose="02040503050406030204" pitchFamily="18" charset="0"/>
                            </a:rPr>
                            <m:t>1</m:t>
                          </m:r>
                        </m:num>
                        <m:den>
                          <m:r>
                            <a:rPr lang="en-US" sz="2800" b="0" i="1" smtClean="0">
                              <a:solidFill>
                                <a:schemeClr val="bg1"/>
                              </a:solidFill>
                              <a:latin typeface="Cambria Math" panose="02040503050406030204" pitchFamily="18" charset="0"/>
                            </a:rPr>
                            <m:t>62</m:t>
                          </m:r>
                        </m:den>
                      </m:f>
                    </m:oMath>
                  </m:oMathPara>
                </a14:m>
                <a:endParaRPr lang="en-US" sz="2800" dirty="0">
                  <a:solidFill>
                    <a:schemeClr val="bg1"/>
                  </a:solidFill>
                </a:endParaRPr>
              </a:p>
              <a:p>
                <a:endParaRPr lang="en-US" sz="2800" dirty="0">
                  <a:solidFill>
                    <a:schemeClr val="bg1"/>
                  </a:solidFill>
                </a:endParaRPr>
              </a:p>
              <a:p>
                <a:r>
                  <a:rPr lang="en-US" sz="2800" dirty="0">
                    <a:solidFill>
                      <a:schemeClr val="bg1"/>
                    </a:solidFill>
                  </a:rPr>
                  <a:t>                         = 0.016</a:t>
                </a:r>
              </a:p>
            </p:txBody>
          </p:sp>
        </mc:Choice>
        <mc:Fallback>
          <p:sp>
            <p:nvSpPr>
              <p:cNvPr id="12" name="TextBox 11">
                <a:extLst>
                  <a:ext uri="{FF2B5EF4-FFF2-40B4-BE49-F238E27FC236}">
                    <a16:creationId xmlns:a16="http://schemas.microsoft.com/office/drawing/2014/main" id="{FD40630C-C0E0-722E-D9F1-ED32DB212709}"/>
                  </a:ext>
                </a:extLst>
              </p:cNvPr>
              <p:cNvSpPr txBox="1">
                <a:spLocks noRot="1" noChangeAspect="1" noMove="1" noResize="1" noEditPoints="1" noAdjustHandles="1" noChangeArrowheads="1" noChangeShapeType="1" noTextEdit="1"/>
              </p:cNvSpPr>
              <p:nvPr/>
            </p:nvSpPr>
            <p:spPr>
              <a:xfrm>
                <a:off x="485913" y="4661244"/>
                <a:ext cx="3568797" cy="1671227"/>
              </a:xfrm>
              <a:prstGeom prst="rect">
                <a:avLst/>
              </a:prstGeom>
              <a:blipFill>
                <a:blip r:embed="rId6"/>
                <a:stretch>
                  <a:fillRect l="-709" t="-1515" r="-3191" b="-12121"/>
                </a:stretch>
              </a:blipFill>
            </p:spPr>
            <p:txBody>
              <a:bodyPr/>
              <a:lstStyle/>
              <a:p>
                <a:r>
                  <a:rPr lang="en-US">
                    <a:noFill/>
                  </a:rPr>
                  <a:t> </a:t>
                </a:r>
              </a:p>
            </p:txBody>
          </p:sp>
        </mc:Fallback>
      </mc:AlternateContent>
    </p:spTree>
    <p:extLst>
      <p:ext uri="{BB962C8B-B14F-4D97-AF65-F5344CB8AC3E}">
        <p14:creationId xmlns:p14="http://schemas.microsoft.com/office/powerpoint/2010/main" val="58949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44" name="Rectangle 43">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5" name="Oval 44">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6" name="Oval 45">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47" name="Group 46">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2" name="Rectangle 51">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3" name="Rectangle 52">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48" name="Group 47">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0" name="Rectangle 49">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1" name="Rectangle 50">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49" name="Rectangle 48">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55" name="Rectangle 54">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useBgFill="1">
        <p:nvSpPr>
          <p:cNvPr id="57" name="Rectangle 56">
            <a:extLst>
              <a:ext uri="{FF2B5EF4-FFF2-40B4-BE49-F238E27FC236}">
                <a16:creationId xmlns:a16="http://schemas.microsoft.com/office/drawing/2014/main" id="{DE59CF68-BABE-4C2C-8CF4-65074F93B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59" name="Group 58">
            <a:extLst>
              <a:ext uri="{FF2B5EF4-FFF2-40B4-BE49-F238E27FC236}">
                <a16:creationId xmlns:a16="http://schemas.microsoft.com/office/drawing/2014/main" id="{3E1D28A9-431E-4E55-ADE3-161D757A2D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60" name="Rectangle 59">
              <a:extLst>
                <a:ext uri="{FF2B5EF4-FFF2-40B4-BE49-F238E27FC236}">
                  <a16:creationId xmlns:a16="http://schemas.microsoft.com/office/drawing/2014/main" id="{72CEE02A-6F09-45F4-B9A5-7C18CC77D2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1" name="Oval 60">
              <a:extLst>
                <a:ext uri="{FF2B5EF4-FFF2-40B4-BE49-F238E27FC236}">
                  <a16:creationId xmlns:a16="http://schemas.microsoft.com/office/drawing/2014/main" id="{FE8156EC-CE46-48E4-9D85-95D9D8BEB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2" name="Oval 61">
              <a:extLst>
                <a:ext uri="{FF2B5EF4-FFF2-40B4-BE49-F238E27FC236}">
                  <a16:creationId xmlns:a16="http://schemas.microsoft.com/office/drawing/2014/main" id="{BB9DDD85-3F41-4B1D-9372-0773066BAF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63" name="Group 62">
              <a:extLst>
                <a:ext uri="{FF2B5EF4-FFF2-40B4-BE49-F238E27FC236}">
                  <a16:creationId xmlns:a16="http://schemas.microsoft.com/office/drawing/2014/main" id="{C1131344-09B5-4648-B3ED-C0DCDA5921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68" name="Rectangle 67">
                <a:extLst>
                  <a:ext uri="{FF2B5EF4-FFF2-40B4-BE49-F238E27FC236}">
                    <a16:creationId xmlns:a16="http://schemas.microsoft.com/office/drawing/2014/main" id="{883500BA-71FE-4DAF-BE27-C182514D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9" name="Rectangle 68">
                <a:extLst>
                  <a:ext uri="{FF2B5EF4-FFF2-40B4-BE49-F238E27FC236}">
                    <a16:creationId xmlns:a16="http://schemas.microsoft.com/office/drawing/2014/main" id="{EB5220F2-0C35-4C88-8E51-ECBD8A66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64" name="Group 63">
              <a:extLst>
                <a:ext uri="{FF2B5EF4-FFF2-40B4-BE49-F238E27FC236}">
                  <a16:creationId xmlns:a16="http://schemas.microsoft.com/office/drawing/2014/main" id="{77B188C7-435E-43E1-92A9-8C3870670C8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66" name="Rectangle 65">
                <a:extLst>
                  <a:ext uri="{FF2B5EF4-FFF2-40B4-BE49-F238E27FC236}">
                    <a16:creationId xmlns:a16="http://schemas.microsoft.com/office/drawing/2014/main" id="{CB3992E9-AE5B-4001-81F2-F0257DA37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7" name="Rectangle 66">
                <a:extLst>
                  <a:ext uri="{FF2B5EF4-FFF2-40B4-BE49-F238E27FC236}">
                    <a16:creationId xmlns:a16="http://schemas.microsoft.com/office/drawing/2014/main" id="{5A9B8F0F-31BC-431F-A85C-5BAA30B9F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65" name="Rectangle 64">
              <a:extLst>
                <a:ext uri="{FF2B5EF4-FFF2-40B4-BE49-F238E27FC236}">
                  <a16:creationId xmlns:a16="http://schemas.microsoft.com/office/drawing/2014/main" id="{7A5E54EA-3C4C-4DAB-9DD7-8ADFC0CC18C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71" name="Rectangle 70">
            <a:extLst>
              <a:ext uri="{FF2B5EF4-FFF2-40B4-BE49-F238E27FC236}">
                <a16:creationId xmlns:a16="http://schemas.microsoft.com/office/drawing/2014/main" id="{92723215-36CB-4E08-A75E-75D77CA52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40000"/>
                </a:schemeClr>
              </a:gs>
              <a:gs pos="100000">
                <a:schemeClr val="bg2">
                  <a:alpha val="80000"/>
                </a:schemeClr>
              </a:gs>
            </a:gsLst>
            <a:lin ang="162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pic>
        <p:nvPicPr>
          <p:cNvPr id="2" name="Picture 1">
            <a:extLst>
              <a:ext uri="{FF2B5EF4-FFF2-40B4-BE49-F238E27FC236}">
                <a16:creationId xmlns:a16="http://schemas.microsoft.com/office/drawing/2014/main" id="{23405AC6-12E7-6881-9B96-96D18E674BAC}"/>
              </a:ext>
            </a:extLst>
          </p:cNvPr>
          <p:cNvPicPr>
            <a:picLocks noChangeAspect="1"/>
          </p:cNvPicPr>
          <p:nvPr/>
        </p:nvPicPr>
        <p:blipFill>
          <a:blip r:embed="rId3"/>
          <a:stretch>
            <a:fillRect/>
          </a:stretch>
        </p:blipFill>
        <p:spPr>
          <a:xfrm>
            <a:off x="347975" y="191402"/>
            <a:ext cx="9379568" cy="2645103"/>
          </a:xfrm>
          <a:prstGeom prst="rect">
            <a:avLst/>
          </a:prstGeom>
        </p:spPr>
      </p:pic>
      <p:pic>
        <p:nvPicPr>
          <p:cNvPr id="3" name="Picture 2">
            <a:extLst>
              <a:ext uri="{FF2B5EF4-FFF2-40B4-BE49-F238E27FC236}">
                <a16:creationId xmlns:a16="http://schemas.microsoft.com/office/drawing/2014/main" id="{85AD7593-48C8-C5DB-A691-61514C6D9DD6}"/>
              </a:ext>
            </a:extLst>
          </p:cNvPr>
          <p:cNvPicPr>
            <a:picLocks noChangeAspect="1"/>
          </p:cNvPicPr>
          <p:nvPr/>
        </p:nvPicPr>
        <p:blipFill>
          <a:blip r:embed="rId4"/>
          <a:stretch>
            <a:fillRect/>
          </a:stretch>
        </p:blipFill>
        <p:spPr>
          <a:xfrm>
            <a:off x="2284444" y="2276507"/>
            <a:ext cx="9748191" cy="4445428"/>
          </a:xfrm>
          <a:prstGeom prst="rect">
            <a:avLst/>
          </a:prstGeom>
        </p:spPr>
      </p:pic>
    </p:spTree>
    <p:extLst>
      <p:ext uri="{BB962C8B-B14F-4D97-AF65-F5344CB8AC3E}">
        <p14:creationId xmlns:p14="http://schemas.microsoft.com/office/powerpoint/2010/main" val="38650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AC3A-5EE3-916A-ABD1-AAD059E47F91}"/>
              </a:ext>
            </a:extLst>
          </p:cNvPr>
          <p:cNvSpPr>
            <a:spLocks noGrp="1"/>
          </p:cNvSpPr>
          <p:nvPr>
            <p:ph type="title"/>
          </p:nvPr>
        </p:nvSpPr>
        <p:spPr/>
        <p:txBody>
          <a:bodyPr/>
          <a:lstStyle/>
          <a:p>
            <a:r>
              <a:rPr lang="en-US" dirty="0"/>
              <a:t>Simpson’s Paradox</a:t>
            </a:r>
          </a:p>
        </p:txBody>
      </p:sp>
      <p:sp>
        <p:nvSpPr>
          <p:cNvPr id="3" name="Content Placeholder 2">
            <a:extLst>
              <a:ext uri="{FF2B5EF4-FFF2-40B4-BE49-F238E27FC236}">
                <a16:creationId xmlns:a16="http://schemas.microsoft.com/office/drawing/2014/main" id="{0F4CF530-275D-BC0B-8530-C54DBD1E71FC}"/>
              </a:ext>
            </a:extLst>
          </p:cNvPr>
          <p:cNvSpPr>
            <a:spLocks noGrp="1"/>
          </p:cNvSpPr>
          <p:nvPr>
            <p:ph idx="1"/>
          </p:nvPr>
        </p:nvSpPr>
        <p:spPr/>
        <p:txBody>
          <a:bodyPr>
            <a:normAutofit/>
          </a:bodyPr>
          <a:lstStyle/>
          <a:p>
            <a:pPr algn="l"/>
            <a:r>
              <a:rPr lang="en-US" sz="3200" b="1" i="0" u="none" strike="noStrike" baseline="0" dirty="0">
                <a:latin typeface="TimesTenLTStd-Bold"/>
              </a:rPr>
              <a:t>Simpson’s Paradox </a:t>
            </a:r>
            <a:r>
              <a:rPr lang="en-US" sz="3200" b="0" i="0" u="none" strike="noStrike" baseline="0" dirty="0">
                <a:latin typeface="TimesTenLTStd-Roman"/>
              </a:rPr>
              <a:t>describes a situation in which an association between two variables inverts or goes away when a third variable is introduced to the analysis.</a:t>
            </a:r>
            <a:endParaRPr lang="en-US" sz="3200" dirty="0"/>
          </a:p>
        </p:txBody>
      </p:sp>
    </p:spTree>
    <p:extLst>
      <p:ext uri="{BB962C8B-B14F-4D97-AF65-F5344CB8AC3E}">
        <p14:creationId xmlns:p14="http://schemas.microsoft.com/office/powerpoint/2010/main" val="265065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C2D0-4BB1-0B03-5834-DF393FEC1E31}"/>
              </a:ext>
            </a:extLst>
          </p:cNvPr>
          <p:cNvSpPr>
            <a:spLocks noGrp="1"/>
          </p:cNvSpPr>
          <p:nvPr>
            <p:ph type="title"/>
          </p:nvPr>
        </p:nvSpPr>
        <p:spPr/>
        <p:txBody>
          <a:bodyPr/>
          <a:lstStyle/>
          <a:p>
            <a:r>
              <a:rPr lang="en-US" dirty="0"/>
              <a:t>The Meaning of Level of Confidence</a:t>
            </a:r>
          </a:p>
        </p:txBody>
      </p:sp>
      <p:sp>
        <p:nvSpPr>
          <p:cNvPr id="3" name="Content Placeholder 2">
            <a:extLst>
              <a:ext uri="{FF2B5EF4-FFF2-40B4-BE49-F238E27FC236}">
                <a16:creationId xmlns:a16="http://schemas.microsoft.com/office/drawing/2014/main" id="{FBF9CFD0-A8C7-58D7-7E5E-BAB4F1790F84}"/>
              </a:ext>
            </a:extLst>
          </p:cNvPr>
          <p:cNvSpPr>
            <a:spLocks noGrp="1"/>
          </p:cNvSpPr>
          <p:nvPr>
            <p:ph idx="1"/>
          </p:nvPr>
        </p:nvSpPr>
        <p:spPr/>
        <p:txBody>
          <a:bodyPr>
            <a:normAutofit/>
          </a:bodyPr>
          <a:lstStyle/>
          <a:p>
            <a:r>
              <a:rPr lang="en-US" sz="2800" dirty="0"/>
              <a:t>Open the data at </a:t>
            </a:r>
          </a:p>
          <a:p>
            <a:endParaRPr lang="en-US" sz="2800" dirty="0"/>
          </a:p>
          <a:p>
            <a:pPr marL="0" indent="0" algn="ctr">
              <a:buNone/>
            </a:pPr>
            <a:r>
              <a:rPr lang="en-US" sz="2800" dirty="0"/>
              <a:t>https://sullystats.github.io/Data/1950-2024_tornadoes.csv</a:t>
            </a:r>
          </a:p>
        </p:txBody>
      </p:sp>
    </p:spTree>
    <p:extLst>
      <p:ext uri="{BB962C8B-B14F-4D97-AF65-F5344CB8AC3E}">
        <p14:creationId xmlns:p14="http://schemas.microsoft.com/office/powerpoint/2010/main" val="370651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F5C49A-3D31-4875-82A4-671DE8874806}"/>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dirty="0">
                <a:solidFill>
                  <a:srgbClr val="FEFFFF"/>
                </a:solidFill>
              </a:rPr>
              <a:t>Population Proportion of F0 Tornadoes:</a:t>
            </a:r>
            <a:br>
              <a:rPr lang="en-US" sz="4000" dirty="0">
                <a:solidFill>
                  <a:srgbClr val="FEFFFF"/>
                </a:solidFill>
              </a:rPr>
            </a:br>
            <a:br>
              <a:rPr lang="en-US" sz="4000" dirty="0">
                <a:solidFill>
                  <a:srgbClr val="FEFFFF"/>
                </a:solidFill>
              </a:rPr>
            </a:br>
            <a:r>
              <a:rPr lang="en-US" sz="4000" dirty="0">
                <a:solidFill>
                  <a:srgbClr val="FEFFFF"/>
                </a:solidFill>
              </a:rPr>
              <a:t> 0.459</a:t>
            </a:r>
          </a:p>
        </p:txBody>
      </p:sp>
      <p:pic>
        <p:nvPicPr>
          <p:cNvPr id="4" name="Picture 3">
            <a:extLst>
              <a:ext uri="{FF2B5EF4-FFF2-40B4-BE49-F238E27FC236}">
                <a16:creationId xmlns:a16="http://schemas.microsoft.com/office/drawing/2014/main" id="{91804281-4BD7-33A7-4DBE-CDEAED8EEEE5}"/>
              </a:ext>
            </a:extLst>
          </p:cNvPr>
          <p:cNvPicPr>
            <a:picLocks noChangeAspect="1"/>
          </p:cNvPicPr>
          <p:nvPr/>
        </p:nvPicPr>
        <p:blipFill>
          <a:blip r:embed="rId3"/>
          <a:stretch>
            <a:fillRect/>
          </a:stretch>
        </p:blipFill>
        <p:spPr>
          <a:xfrm>
            <a:off x="6096000" y="1889845"/>
            <a:ext cx="4531233" cy="3020822"/>
          </a:xfrm>
          <a:prstGeom prst="rect">
            <a:avLst/>
          </a:prstGeom>
        </p:spPr>
      </p:pic>
    </p:spTree>
    <p:extLst>
      <p:ext uri="{BB962C8B-B14F-4D97-AF65-F5344CB8AC3E}">
        <p14:creationId xmlns:p14="http://schemas.microsoft.com/office/powerpoint/2010/main" val="219839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D0A6-0486-9267-82AF-D607990C17DD}"/>
              </a:ext>
            </a:extLst>
          </p:cNvPr>
          <p:cNvSpPr>
            <a:spLocks noGrp="1"/>
          </p:cNvSpPr>
          <p:nvPr>
            <p:ph type="title"/>
          </p:nvPr>
        </p:nvSpPr>
        <p:spPr>
          <a:xfrm>
            <a:off x="429768" y="640080"/>
            <a:ext cx="4032504" cy="3621024"/>
          </a:xfrm>
        </p:spPr>
        <p:txBody>
          <a:bodyPr anchor="t">
            <a:normAutofit/>
          </a:bodyPr>
          <a:lstStyle/>
          <a:p>
            <a:r>
              <a:rPr lang="en-US">
                <a:effectLst>
                  <a:outerShdw blurRad="38100" dist="38100" dir="2700000" algn="tl">
                    <a:srgbClr val="000000">
                      <a:alpha val="43137"/>
                    </a:srgbClr>
                  </a:outerShdw>
                </a:effectLst>
              </a:rPr>
              <a:t>My History with Illinois Community Colleges and IMACC</a:t>
            </a:r>
          </a:p>
        </p:txBody>
      </p:sp>
      <p:graphicFrame>
        <p:nvGraphicFramePr>
          <p:cNvPr id="5" name="Content Placeholder 2">
            <a:extLst>
              <a:ext uri="{FF2B5EF4-FFF2-40B4-BE49-F238E27FC236}">
                <a16:creationId xmlns:a16="http://schemas.microsoft.com/office/drawing/2014/main" id="{8C21A513-96DE-4B60-D3FE-B441EA6FDDD5}"/>
              </a:ext>
            </a:extLst>
          </p:cNvPr>
          <p:cNvGraphicFramePr>
            <a:graphicFrameLocks noGrp="1"/>
          </p:cNvGraphicFramePr>
          <p:nvPr>
            <p:ph sz="quarter" idx="13"/>
            <p:extLst>
              <p:ext uri="{D42A27DB-BD31-4B8C-83A1-F6EECF244321}">
                <p14:modId xmlns:p14="http://schemas.microsoft.com/office/powerpoint/2010/main" val="3264821009"/>
              </p:ext>
            </p:extLst>
          </p:nvPr>
        </p:nvGraphicFramePr>
        <p:xfrm>
          <a:off x="5422392" y="640080"/>
          <a:ext cx="5971032" cy="572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25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1C98697-E833-4056-B36F-ACA0C07F46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FD019E2-047A-4CEB-831E-7CF45DD3CDE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54B0814C-6648-4FD2-BC9F-B4422CA596F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5F1469D-E86F-43D9-BB3B-C3C342FA5E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D1B6A13-247C-43AB-9EB7-66AAB767FF9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08B001B0-A4F6-43E9-81B6-AD78C52C51A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BEE90E02-56B6-4DE5-A7B2-DAA1A76918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C079-D791-4073-8161-3AFAB4381E61}"/>
              </a:ext>
            </a:extLst>
          </p:cNvPr>
          <p:cNvSpPr>
            <a:spLocks noGrp="1"/>
          </p:cNvSpPr>
          <p:nvPr>
            <p:ph type="title"/>
          </p:nvPr>
        </p:nvSpPr>
        <p:spPr>
          <a:xfrm>
            <a:off x="540279" y="967417"/>
            <a:ext cx="3778870" cy="3943250"/>
          </a:xfrm>
        </p:spPr>
        <p:txBody>
          <a:bodyPr vert="horz" lIns="91440" tIns="45720" rIns="91440" bIns="45720" rtlCol="0" anchor="b">
            <a:normAutofit fontScale="90000"/>
          </a:bodyPr>
          <a:lstStyle/>
          <a:p>
            <a:pPr>
              <a:lnSpc>
                <a:spcPct val="90000"/>
              </a:lnSpc>
            </a:pPr>
            <a:r>
              <a:rPr lang="en-US" sz="3400">
                <a:solidFill>
                  <a:srgbClr val="FEFFFF"/>
                </a:solidFill>
              </a:rPr>
              <a:t>Obtain a Random Sample from the New Variable and Construct a 95% Confidence Interval</a:t>
            </a:r>
          </a:p>
        </p:txBody>
      </p:sp>
      <p:pic>
        <p:nvPicPr>
          <p:cNvPr id="3" name="Picture 2">
            <a:extLst>
              <a:ext uri="{FF2B5EF4-FFF2-40B4-BE49-F238E27FC236}">
                <a16:creationId xmlns:a16="http://schemas.microsoft.com/office/drawing/2014/main" id="{3467FE76-8047-644D-2282-587C461FDF9E}"/>
              </a:ext>
            </a:extLst>
          </p:cNvPr>
          <p:cNvPicPr>
            <a:picLocks noChangeAspect="1"/>
          </p:cNvPicPr>
          <p:nvPr/>
        </p:nvPicPr>
        <p:blipFill>
          <a:blip r:embed="rId3"/>
          <a:stretch>
            <a:fillRect/>
          </a:stretch>
        </p:blipFill>
        <p:spPr>
          <a:xfrm>
            <a:off x="4533823" y="845104"/>
            <a:ext cx="7451347" cy="5186061"/>
          </a:xfrm>
          <a:prstGeom prst="rect">
            <a:avLst/>
          </a:prstGeom>
        </p:spPr>
      </p:pic>
    </p:spTree>
    <p:extLst>
      <p:ext uri="{BB962C8B-B14F-4D97-AF65-F5344CB8AC3E}">
        <p14:creationId xmlns:p14="http://schemas.microsoft.com/office/powerpoint/2010/main" val="2568107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2895-8E86-4E64-9C55-E8AE7557B3F0}"/>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kern="1200">
                <a:solidFill>
                  <a:srgbClr val="FEFFFF"/>
                </a:solidFill>
                <a:latin typeface="+mj-lt"/>
                <a:ea typeface="+mj-ea"/>
                <a:cs typeface="+mj-cs"/>
              </a:rPr>
              <a:t>Repeat this Process Many Times (Applet)</a:t>
            </a:r>
          </a:p>
        </p:txBody>
      </p:sp>
      <p:pic>
        <p:nvPicPr>
          <p:cNvPr id="5" name="Picture 4">
            <a:extLst>
              <a:ext uri="{FF2B5EF4-FFF2-40B4-BE49-F238E27FC236}">
                <a16:creationId xmlns:a16="http://schemas.microsoft.com/office/drawing/2014/main" id="{BDE3FAB3-E72C-E0FE-2DC9-E9E9E77745DA}"/>
              </a:ext>
            </a:extLst>
          </p:cNvPr>
          <p:cNvPicPr>
            <a:picLocks noChangeAspect="1"/>
          </p:cNvPicPr>
          <p:nvPr/>
        </p:nvPicPr>
        <p:blipFill>
          <a:blip r:embed="rId3"/>
          <a:stretch>
            <a:fillRect/>
          </a:stretch>
        </p:blipFill>
        <p:spPr>
          <a:xfrm>
            <a:off x="3868208" y="446314"/>
            <a:ext cx="7979293" cy="5791200"/>
          </a:xfrm>
          <a:prstGeom prst="rect">
            <a:avLst/>
          </a:prstGeom>
        </p:spPr>
      </p:pic>
    </p:spTree>
    <p:extLst>
      <p:ext uri="{BB962C8B-B14F-4D97-AF65-F5344CB8AC3E}">
        <p14:creationId xmlns:p14="http://schemas.microsoft.com/office/powerpoint/2010/main" val="428892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6575-50B6-42B0-826A-1C85C5743D06}"/>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kern="1200">
                <a:solidFill>
                  <a:srgbClr val="FEFFFF"/>
                </a:solidFill>
                <a:latin typeface="+mj-lt"/>
                <a:ea typeface="+mj-ea"/>
                <a:cs typeface="+mj-cs"/>
              </a:rPr>
              <a:t>Results</a:t>
            </a:r>
          </a:p>
        </p:txBody>
      </p:sp>
      <p:pic>
        <p:nvPicPr>
          <p:cNvPr id="4" name="Picture 3">
            <a:extLst>
              <a:ext uri="{FF2B5EF4-FFF2-40B4-BE49-F238E27FC236}">
                <a16:creationId xmlns:a16="http://schemas.microsoft.com/office/drawing/2014/main" id="{F362FD87-0274-C541-71B9-F10272926696}"/>
              </a:ext>
            </a:extLst>
          </p:cNvPr>
          <p:cNvPicPr>
            <a:picLocks noChangeAspect="1"/>
          </p:cNvPicPr>
          <p:nvPr/>
        </p:nvPicPr>
        <p:blipFill>
          <a:blip r:embed="rId3"/>
          <a:stretch>
            <a:fillRect/>
          </a:stretch>
        </p:blipFill>
        <p:spPr>
          <a:xfrm>
            <a:off x="3047999" y="191962"/>
            <a:ext cx="7141029" cy="6493874"/>
          </a:xfrm>
          <a:prstGeom prst="rect">
            <a:avLst/>
          </a:prstGeom>
        </p:spPr>
      </p:pic>
    </p:spTree>
    <p:extLst>
      <p:ext uri="{BB962C8B-B14F-4D97-AF65-F5344CB8AC3E}">
        <p14:creationId xmlns:p14="http://schemas.microsoft.com/office/powerpoint/2010/main" val="388739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38" name="Rectangle 37">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9" name="Oval 38">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Oval 39">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1" name="Rectangle 40">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2" name="Rectangle 41">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3" name="Rectangle 42">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4" name="Rectangle 43">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5" name="Rectangle 4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6" name="Rectangle 45">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47" name="Rectangle 46">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6" name="Rectangle 25">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4" name="Rectangle 33">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2" name="Rectangle 51">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F6F5BF0-2559-5303-1EE4-4ADB2E51E58C}"/>
              </a:ext>
            </a:extLst>
          </p:cNvPr>
          <p:cNvSpPr>
            <a:spLocks noGrp="1"/>
          </p:cNvSpPr>
          <p:nvPr>
            <p:ph type="title"/>
          </p:nvPr>
        </p:nvSpPr>
        <p:spPr>
          <a:xfrm>
            <a:off x="540000" y="540000"/>
            <a:ext cx="4793478" cy="4259814"/>
          </a:xfrm>
        </p:spPr>
        <p:txBody>
          <a:bodyPr vert="horz" lIns="91440" tIns="45720" rIns="91440" bIns="45720" rtlCol="0" anchor="b">
            <a:normAutofit/>
          </a:bodyPr>
          <a:lstStyle/>
          <a:p>
            <a:r>
              <a:rPr lang="en-US" sz="8800" dirty="0"/>
              <a:t>What Is a </a:t>
            </a:r>
            <a:r>
              <a:rPr lang="en-US" sz="8800" i="1" dirty="0"/>
              <a:t>P</a:t>
            </a:r>
            <a:r>
              <a:rPr lang="en-US" sz="8800" dirty="0"/>
              <a:t>-value?</a:t>
            </a:r>
          </a:p>
        </p:txBody>
      </p:sp>
      <p:pic>
        <p:nvPicPr>
          <p:cNvPr id="55" name="Picture 54" descr="Sticky notes with question marks">
            <a:extLst>
              <a:ext uri="{FF2B5EF4-FFF2-40B4-BE49-F238E27FC236}">
                <a16:creationId xmlns:a16="http://schemas.microsoft.com/office/drawing/2014/main" id="{C85A45E5-CF0B-4A2E-2C4F-4553CC6ECB25}"/>
              </a:ext>
            </a:extLst>
          </p:cNvPr>
          <p:cNvPicPr>
            <a:picLocks noChangeAspect="1"/>
          </p:cNvPicPr>
          <p:nvPr/>
        </p:nvPicPr>
        <p:blipFill>
          <a:blip r:embed="rId3"/>
          <a:srcRect l="19858" r="17415" b="-1"/>
          <a:stretch>
            <a:fillRect/>
          </a:stretch>
        </p:blipFill>
        <p:spPr>
          <a:xfrm>
            <a:off x="5747424" y="10"/>
            <a:ext cx="6444576" cy="6857990"/>
          </a:xfrm>
          <a:prstGeom prst="rect">
            <a:avLst/>
          </a:prstGeom>
        </p:spPr>
      </p:pic>
    </p:spTree>
    <p:extLst>
      <p:ext uri="{BB962C8B-B14F-4D97-AF65-F5344CB8AC3E}">
        <p14:creationId xmlns:p14="http://schemas.microsoft.com/office/powerpoint/2010/main" val="83513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7596-BF91-4EF9-B901-A791EF20EE9F}"/>
              </a:ext>
            </a:extLst>
          </p:cNvPr>
          <p:cNvSpPr>
            <a:spLocks noGrp="1"/>
          </p:cNvSpPr>
          <p:nvPr>
            <p:ph type="title"/>
          </p:nvPr>
        </p:nvSpPr>
        <p:spPr>
          <a:xfrm>
            <a:off x="1141413" y="609600"/>
            <a:ext cx="10389326" cy="1451758"/>
          </a:xfrm>
        </p:spPr>
        <p:txBody>
          <a:bodyPr>
            <a:normAutofit/>
          </a:bodyPr>
          <a:lstStyle/>
          <a:p>
            <a:pPr marL="0" marR="0">
              <a:spcBef>
                <a:spcPts val="0"/>
              </a:spcBef>
              <a:spcAft>
                <a:spcPts val="0"/>
              </a:spcAft>
            </a:pPr>
            <a:br>
              <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Small p-value suggests one of two things: </a:t>
            </a:r>
            <a:endParaRPr lang="en-US" sz="4800" dirty="0">
              <a:solidFill>
                <a:srgbClr val="FF0000"/>
              </a:solidFill>
            </a:endParaRPr>
          </a:p>
        </p:txBody>
      </p:sp>
      <p:sp>
        <p:nvSpPr>
          <p:cNvPr id="4" name="Content Placeholder 3">
            <a:extLst>
              <a:ext uri="{FF2B5EF4-FFF2-40B4-BE49-F238E27FC236}">
                <a16:creationId xmlns:a16="http://schemas.microsoft.com/office/drawing/2014/main" id="{9144A20E-35D1-49AA-B77F-B4FAFFF3EA0E}"/>
              </a:ext>
            </a:extLst>
          </p:cNvPr>
          <p:cNvSpPr>
            <a:spLocks noGrp="1"/>
          </p:cNvSpPr>
          <p:nvPr>
            <p:ph sz="half" idx="1"/>
          </p:nvPr>
        </p:nvSpPr>
        <p:spPr>
          <a:xfrm>
            <a:off x="1141413" y="2065233"/>
            <a:ext cx="9905998" cy="1625436"/>
          </a:xfrm>
        </p:spPr>
        <p:txBody>
          <a:bodyPr>
            <a:normAutofit/>
          </a:bodyPr>
          <a:lstStyle/>
          <a:p>
            <a:r>
              <a:rPr lang="en-US" sz="2800" dirty="0"/>
              <a:t>The statement in the null hypothesis is true and we observed an unusual result</a:t>
            </a:r>
          </a:p>
        </p:txBody>
      </p:sp>
      <p:sp>
        <p:nvSpPr>
          <p:cNvPr id="5" name="Content Placeholder 4">
            <a:extLst>
              <a:ext uri="{FF2B5EF4-FFF2-40B4-BE49-F238E27FC236}">
                <a16:creationId xmlns:a16="http://schemas.microsoft.com/office/drawing/2014/main" id="{1EBF09D5-A3CF-44A4-92C1-DF3796E683E9}"/>
              </a:ext>
            </a:extLst>
          </p:cNvPr>
          <p:cNvSpPr>
            <a:spLocks noGrp="1"/>
          </p:cNvSpPr>
          <p:nvPr>
            <p:ph sz="half" idx="2"/>
          </p:nvPr>
        </p:nvSpPr>
        <p:spPr>
          <a:xfrm>
            <a:off x="1141413" y="3429000"/>
            <a:ext cx="8070662" cy="1451758"/>
          </a:xfrm>
        </p:spPr>
        <p:txBody>
          <a:bodyPr>
            <a:normAutofit/>
          </a:bodyPr>
          <a:lstStyle/>
          <a:p>
            <a:r>
              <a:rPr lang="en-US" sz="2800" dirty="0"/>
              <a:t>The statement in the null hypothesis is not true</a:t>
            </a:r>
          </a:p>
        </p:txBody>
      </p:sp>
    </p:spTree>
    <p:extLst>
      <p:ext uri="{BB962C8B-B14F-4D97-AF65-F5344CB8AC3E}">
        <p14:creationId xmlns:p14="http://schemas.microsoft.com/office/powerpoint/2010/main" val="26824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nald A. Fisher - 42">
            <a:extLst>
              <a:ext uri="{FF2B5EF4-FFF2-40B4-BE49-F238E27FC236}">
                <a16:creationId xmlns:a16="http://schemas.microsoft.com/office/drawing/2014/main" id="{DB573527-404F-4114-9E6F-B1ADD28E0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240" y="0"/>
            <a:ext cx="4435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14E93A-5CC7-4D8D-AB47-E7CC3E19EAB2}"/>
              </a:ext>
            </a:extLst>
          </p:cNvPr>
          <p:cNvSpPr txBox="1"/>
          <p:nvPr/>
        </p:nvSpPr>
        <p:spPr>
          <a:xfrm>
            <a:off x="7658100" y="1228397"/>
            <a:ext cx="4157663"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“No scientific worker has a fixed level of significance at which from year to year, and in all circumstances, he rejects (null) hypotheses; he rather gives his mind to each particular case in the light of his evidence and his ideas.”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-Ron Fisher (1956)</a:t>
            </a:r>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9619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050" name="Picture 2" descr="A Wedding Day Timeline Template &amp; Rules to Follow - WeddingWire">
            <a:extLst>
              <a:ext uri="{FF2B5EF4-FFF2-40B4-BE49-F238E27FC236}">
                <a16:creationId xmlns:a16="http://schemas.microsoft.com/office/drawing/2014/main" id="{C0EAA399-1AD5-4701-B773-2D12B06800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48" r="25448"/>
          <a:stretch>
            <a:fillRect/>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346B6A-4A1F-4E78-BEF5-D0B8A15381A0}"/>
              </a:ext>
            </a:extLst>
          </p:cNvPr>
          <p:cNvSpPr txBox="1"/>
          <p:nvPr/>
        </p:nvSpPr>
        <p:spPr>
          <a:xfrm>
            <a:off x="5039138" y="2666999"/>
            <a:ext cx="6271591" cy="3395871"/>
          </a:xfrm>
          <a:prstGeom prst="rect">
            <a:avLst/>
          </a:prstGeom>
        </p:spPr>
        <p:txBody>
          <a:bodyPr vert="horz" lIns="91440" tIns="45720" rIns="91440" bIns="45720" rtlCol="0" anchor="ctr">
            <a:normAutofit/>
          </a:bodyPr>
          <a:lstStyle/>
          <a:p>
            <a:pPr marL="0" marR="0" lvl="0" indent="0" defTabSz="457200" fontAlgn="auto">
              <a:spcBef>
                <a:spcPct val="20000"/>
              </a:spcBef>
              <a:spcAft>
                <a:spcPts val="600"/>
              </a:spcAft>
              <a:buClr>
                <a:schemeClr val="tx1"/>
              </a:buClr>
              <a:buSzPct val="100000"/>
              <a:buFont typeface="Arial"/>
              <a:buChar char="•"/>
              <a:tabLst/>
              <a:defRPr/>
            </a:pPr>
            <a:r>
              <a:rPr kumimoji="0" lang="en-US" sz="2400" b="0" i="0" u="none" strike="noStrike" cap="small" spc="0" normalizeH="0" baseline="0" noProof="0" dirty="0">
                <a:ln w="3175" cmpd="sng">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uLnTx/>
                <a:uFillTx/>
              </a:rPr>
              <a:t>H</a:t>
            </a:r>
            <a:r>
              <a:rPr kumimoji="0" lang="en-US" sz="2400" b="0" i="0" u="none" strike="noStrike" cap="small" spc="0" normalizeH="0" baseline="-25000" noProof="0" dirty="0">
                <a:ln w="3175" cmpd="sng">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uLnTx/>
                <a:uFillTx/>
              </a:rPr>
              <a:t>o</a:t>
            </a:r>
            <a:r>
              <a:rPr kumimoji="0" lang="en-US" sz="2400" b="0" i="0" u="none" strike="noStrike" cap="small" spc="0" normalizeH="0" baseline="0" noProof="0" dirty="0">
                <a:ln w="3175" cmpd="sng">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uLnTx/>
                <a:uFillTx/>
              </a:rPr>
              <a:t>: Statement of no change (no wedding)</a:t>
            </a:r>
          </a:p>
          <a:p>
            <a:pPr marL="0" marR="0" lvl="0" indent="0" defTabSz="457200" fontAlgn="auto">
              <a:spcBef>
                <a:spcPct val="20000"/>
              </a:spcBef>
              <a:spcAft>
                <a:spcPts val="600"/>
              </a:spcAft>
              <a:buClr>
                <a:schemeClr val="tx1"/>
              </a:buClr>
              <a:buSzPct val="100000"/>
              <a:buFont typeface="Arial"/>
              <a:buChar char="•"/>
              <a:tabLst/>
              <a:defRPr/>
            </a:pPr>
            <a:r>
              <a:rPr kumimoji="0" lang="en-US" sz="2400" b="0" i="0" u="none" strike="noStrike" cap="small" spc="0" normalizeH="0" baseline="0" noProof="0" dirty="0">
                <a:ln w="3175" cmpd="sng">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uLnTx/>
                <a:uFillTx/>
              </a:rPr>
              <a:t>H</a:t>
            </a:r>
            <a:r>
              <a:rPr kumimoji="0" lang="en-US" sz="2400" b="0" i="0" u="none" strike="noStrike" cap="small" spc="0" normalizeH="0" baseline="-25000" noProof="0" dirty="0">
                <a:ln w="3175" cmpd="sng">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uLnTx/>
                <a:uFillTx/>
              </a:rPr>
              <a:t>1</a:t>
            </a:r>
            <a:r>
              <a:rPr kumimoji="0" lang="en-US" sz="2400" b="0" i="0" u="none" strike="noStrike" cap="small" spc="0" normalizeH="0" baseline="0" noProof="0" dirty="0">
                <a:ln w="3175" cmpd="sng">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uLnTx/>
                <a:uFillTx/>
              </a:rPr>
              <a:t>: Statement looking to gather evidence in support of (wedding)</a:t>
            </a:r>
          </a:p>
        </p:txBody>
      </p:sp>
    </p:spTree>
    <p:extLst>
      <p:ext uri="{BB962C8B-B14F-4D97-AF65-F5344CB8AC3E}">
        <p14:creationId xmlns:p14="http://schemas.microsoft.com/office/powerpoint/2010/main" val="4105431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69BA26BC-113C-4698-8859-A985C8324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ounded Rectangle 9">
            <a:extLst>
              <a:ext uri="{FF2B5EF4-FFF2-40B4-BE49-F238E27FC236}">
                <a16:creationId xmlns:a16="http://schemas.microsoft.com/office/drawing/2014/main" id="{A68B73B6-D77B-4B55-8538-206CEFD2A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6889" y="1846512"/>
            <a:ext cx="8998224" cy="3164976"/>
          </a:xfrm>
          <a:prstGeom prst="roundRect">
            <a:avLst>
              <a:gd name="adj" fmla="val 4629"/>
            </a:avLst>
          </a:prstGeom>
          <a:solidFill>
            <a:schemeClr val="bg2"/>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itle 2">
            <a:extLst>
              <a:ext uri="{FF2B5EF4-FFF2-40B4-BE49-F238E27FC236}">
                <a16:creationId xmlns:a16="http://schemas.microsoft.com/office/drawing/2014/main" id="{867E3471-EF4A-464E-850D-3635BD2A5F09}"/>
              </a:ext>
            </a:extLst>
          </p:cNvPr>
          <p:cNvSpPr>
            <a:spLocks noGrp="1"/>
          </p:cNvSpPr>
          <p:nvPr>
            <p:ph type="title"/>
          </p:nvPr>
        </p:nvSpPr>
        <p:spPr>
          <a:xfrm>
            <a:off x="1751012" y="2007703"/>
            <a:ext cx="8676222" cy="1802297"/>
          </a:xfrm>
        </p:spPr>
        <p:txBody>
          <a:bodyPr vert="horz" lIns="91440" tIns="45720" rIns="91440" bIns="45720" rtlCol="0" anchor="b">
            <a:normAutofit/>
          </a:bodyPr>
          <a:lstStyle/>
          <a:p>
            <a:pPr algn="ctr">
              <a:lnSpc>
                <a:spcPct val="90000"/>
              </a:lnSpc>
            </a:pPr>
            <a:r>
              <a:rPr lang="en-US" sz="4100">
                <a:effectLst>
                  <a:glow rad="38100">
                    <a:schemeClr val="bg1">
                      <a:lumMod val="65000"/>
                      <a:lumOff val="35000"/>
                      <a:alpha val="50000"/>
                    </a:schemeClr>
                  </a:glow>
                  <a:outerShdw blurRad="28575" dist="31750" dir="13200000" algn="tl" rotWithShape="0">
                    <a:srgbClr val="000000">
                      <a:alpha val="25000"/>
                    </a:srgbClr>
                  </a:outerShdw>
                </a:effectLst>
              </a:rPr>
              <a:t>Do your students understand what a </a:t>
            </a:r>
            <a:r>
              <a:rPr lang="en-US" sz="4100" i="1">
                <a:effectLst>
                  <a:glow rad="38100">
                    <a:schemeClr val="bg1">
                      <a:lumMod val="65000"/>
                      <a:lumOff val="35000"/>
                      <a:alpha val="50000"/>
                    </a:schemeClr>
                  </a:glow>
                  <a:outerShdw blurRad="28575" dist="31750" dir="13200000" algn="tl" rotWithShape="0">
                    <a:srgbClr val="000000">
                      <a:alpha val="25000"/>
                    </a:srgbClr>
                  </a:outerShdw>
                </a:effectLst>
              </a:rPr>
              <a:t>P</a:t>
            </a:r>
            <a:r>
              <a:rPr lang="en-US" sz="4100">
                <a:effectLst>
                  <a:glow rad="38100">
                    <a:schemeClr val="bg1">
                      <a:lumMod val="65000"/>
                      <a:lumOff val="35000"/>
                      <a:alpha val="50000"/>
                    </a:schemeClr>
                  </a:glow>
                  <a:outerShdw blurRad="28575" dist="31750" dir="13200000" algn="tl" rotWithShape="0">
                    <a:srgbClr val="000000">
                      <a:alpha val="25000"/>
                    </a:srgbClr>
                  </a:outerShdw>
                </a:effectLst>
              </a:rPr>
              <a:t>-value measures?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352" y="94892"/>
            <a:ext cx="7598569" cy="971909"/>
          </a:xfrm>
        </p:spPr>
        <p:txBody>
          <a:bodyPr>
            <a:normAutofit/>
          </a:bodyPr>
          <a:lstStyle/>
          <a:p>
            <a:pPr algn="ctr"/>
            <a:r>
              <a:rPr lang="en-US" b="1" dirty="0"/>
              <a:t>Using an Urn</a:t>
            </a:r>
          </a:p>
        </p:txBody>
      </p:sp>
      <p:sp>
        <p:nvSpPr>
          <p:cNvPr id="3" name="TextBox 2"/>
          <p:cNvSpPr txBox="1"/>
          <p:nvPr/>
        </p:nvSpPr>
        <p:spPr>
          <a:xfrm>
            <a:off x="272845" y="1120878"/>
            <a:ext cx="11786419"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The proportion of the human population that is left-handed is 0.12.  Mensa is an organization of high-IQ individuals (to qualify to be a member of Mensa one’s IQ must be at the 98</a:t>
            </a:r>
            <a:r>
              <a:rPr kumimoji="0" lang="en-US" sz="2200" b="0" i="0" u="none" strike="noStrike" kern="1200" cap="none" spc="0" normalizeH="0" baseline="30000" noProof="0" dirty="0">
                <a:ln>
                  <a:noFill/>
                </a:ln>
                <a:solidFill>
                  <a:prstClr val="white"/>
                </a:solidFill>
                <a:effectLst/>
                <a:uLnTx/>
                <a:uFillTx/>
                <a:latin typeface="Century Gothic" panose="020B0502020202020204"/>
                <a:ea typeface="+mn-ea"/>
                <a:cs typeface="+mn-cs"/>
              </a:rPr>
              <a:t>th</a:t>
            </a: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 percentile).   In a random sample of 20 members of Mensa, it was found that 4 were left-handed.   Does this result suggest that a higher proportion of Mensa members are left-handed than the general population? </a:t>
            </a:r>
          </a:p>
          <a:p>
            <a:pPr marL="457200" marR="0" lvl="0" indent="-457200" algn="l" defTabSz="914400" rtl="0" eaLnBrk="1" fontAlgn="auto" latinLnBrk="0" hangingPunct="1">
              <a:lnSpc>
                <a:spcPct val="100000"/>
              </a:lnSpc>
              <a:spcBef>
                <a:spcPts val="0"/>
              </a:spcBef>
              <a:spcAft>
                <a:spcPts val="0"/>
              </a:spcAft>
              <a:buClrTx/>
              <a:buSzTx/>
              <a:buFontTx/>
              <a:buAutoNum type="alphaLcParenBoth"/>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What is the variable of interest in this study?  Is it qualitative or quantitative?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00"/>
                </a:solidFill>
                <a:effectLst/>
                <a:uLnTx/>
                <a:uFillTx/>
                <a:latin typeface="Century Gothic" panose="020B0502020202020204"/>
                <a:ea typeface="+mn-ea"/>
                <a:cs typeface="+mn-cs"/>
              </a:rPr>
              <a:t>Whether an individual is left-handed, or not.  It is qualitative with two possible outcomes.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(b) What are the null and alternative hypotheses? </a:t>
            </a:r>
            <a:r>
              <a:rPr kumimoji="0" lang="en-US" sz="2200" b="0" i="0" u="none" strike="noStrike" kern="1200" cap="none" spc="0" normalizeH="0" baseline="0" noProof="0" dirty="0">
                <a:ln>
                  <a:noFill/>
                </a:ln>
                <a:solidFill>
                  <a:srgbClr val="FFFF00"/>
                </a:solidFill>
                <a:effectLst/>
                <a:uLnTx/>
                <a:uFillTx/>
                <a:latin typeface="Century Gothic" panose="020B0502020202020204"/>
                <a:ea typeface="+mn-ea"/>
                <a:cs typeface="+mn-cs"/>
              </a:rPr>
              <a:t>H</a:t>
            </a:r>
            <a:r>
              <a:rPr kumimoji="0" lang="en-US" sz="2200" b="0" i="0" u="none" strike="noStrike" kern="1200" cap="none" spc="0" normalizeH="0" baseline="-25000" noProof="0" dirty="0">
                <a:ln>
                  <a:noFill/>
                </a:ln>
                <a:solidFill>
                  <a:srgbClr val="FFFF00"/>
                </a:solidFill>
                <a:effectLst/>
                <a:uLnTx/>
                <a:uFillTx/>
                <a:latin typeface="Century Gothic" panose="020B0502020202020204"/>
                <a:ea typeface="+mn-ea"/>
                <a:cs typeface="+mn-cs"/>
              </a:rPr>
              <a:t>0</a:t>
            </a:r>
            <a:r>
              <a:rPr kumimoji="0" lang="en-US" sz="2200" b="0" i="0" u="none" strike="noStrike" kern="1200" cap="none" spc="0" normalizeH="0" baseline="0" noProof="0" dirty="0">
                <a:ln>
                  <a:noFill/>
                </a:ln>
                <a:solidFill>
                  <a:srgbClr val="FFFF00"/>
                </a:solidFill>
                <a:effectLst/>
                <a:uLnTx/>
                <a:uFillTx/>
                <a:latin typeface="Century Gothic" panose="020B0502020202020204"/>
                <a:ea typeface="+mn-ea"/>
                <a:cs typeface="+mn-cs"/>
              </a:rPr>
              <a:t>: p = 0.12 vs. H</a:t>
            </a:r>
            <a:r>
              <a:rPr kumimoji="0" lang="en-US" sz="2200" b="0" i="0" u="none" strike="noStrike" kern="1200" cap="none" spc="0" normalizeH="0" baseline="-25000" noProof="0" dirty="0">
                <a:ln>
                  <a:noFill/>
                </a:ln>
                <a:solidFill>
                  <a:srgbClr val="FFFF00"/>
                </a:solidFill>
                <a:effectLst/>
                <a:uLnTx/>
                <a:uFillTx/>
                <a:latin typeface="Century Gothic" panose="020B0502020202020204"/>
                <a:ea typeface="+mn-ea"/>
                <a:cs typeface="+mn-cs"/>
              </a:rPr>
              <a:t>1</a:t>
            </a:r>
            <a:r>
              <a:rPr kumimoji="0" lang="en-US" sz="2200" b="0" i="0" u="none" strike="noStrike" kern="1200" cap="none" spc="0" normalizeH="0" baseline="0" noProof="0" dirty="0">
                <a:ln>
                  <a:noFill/>
                </a:ln>
                <a:solidFill>
                  <a:srgbClr val="FFFF00"/>
                </a:solidFill>
                <a:effectLst/>
                <a:uLnTx/>
                <a:uFillTx/>
                <a:latin typeface="Century Gothic" panose="020B0502020202020204"/>
                <a:ea typeface="+mn-ea"/>
                <a:cs typeface="+mn-cs"/>
              </a:rPr>
              <a:t>: p &gt; 0.12</a:t>
            </a:r>
            <a:endPar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(c) Build a null model that could be used to simulate the outcomes of the study. Hint:  There are approximately 120,000 members of Mensa worldwide.  Under the assumption the null hypothesis from part (b) is true, how many of the 120,000 Mensa members would be left-handed?  How many would not be left-handed?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(d) Simulate 5000 repetitions of this study.  What does the result suggest?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(e) Use the binomial probability distribution function to find </a:t>
            </a:r>
            <a:r>
              <a:rPr kumimoji="0" lang="en-US" sz="2200" b="0" i="1" u="none" strike="noStrike" kern="1200" cap="none" spc="0" normalizeH="0" baseline="0" noProof="0" dirty="0">
                <a:ln>
                  <a:noFill/>
                </a:ln>
                <a:solidFill>
                  <a:prstClr val="white"/>
                </a:solidFill>
                <a:effectLst/>
                <a:uLnTx/>
                <a:uFillTx/>
                <a:latin typeface="Century Gothic" panose="020B0502020202020204"/>
                <a:ea typeface="+mn-ea"/>
                <a:cs typeface="+mn-cs"/>
              </a:rPr>
              <a:t>P</a:t>
            </a: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2200" b="0" i="1" u="none" strike="noStrike" kern="1200" cap="none" spc="0" normalizeH="0" baseline="0" noProof="0" dirty="0">
                <a:ln>
                  <a:noFill/>
                </a:ln>
                <a:solidFill>
                  <a:prstClr val="white"/>
                </a:solidFill>
                <a:effectLst/>
                <a:uLnTx/>
                <a:uFillTx/>
                <a:latin typeface="Century Gothic" panose="020B0502020202020204"/>
                <a:ea typeface="+mn-ea"/>
                <a:cs typeface="+mn-cs"/>
              </a:rPr>
              <a:t>X </a:t>
            </a:r>
            <a:r>
              <a:rPr kumimoji="0" lang="en-US" sz="2200" b="0" i="1" u="sng" strike="noStrike" kern="1200" cap="none" spc="0" normalizeH="0" baseline="0" noProof="0" dirty="0">
                <a:ln>
                  <a:noFill/>
                </a:ln>
                <a:solidFill>
                  <a:prstClr val="white"/>
                </a:solidFill>
                <a:effectLst/>
                <a:uLnTx/>
                <a:uFillTx/>
                <a:latin typeface="Century Gothic" panose="020B0502020202020204"/>
                <a:ea typeface="+mn-ea"/>
                <a:cs typeface="+mn-cs"/>
              </a:rPr>
              <a:t>&gt;</a:t>
            </a: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 4) where </a:t>
            </a:r>
            <a:r>
              <a:rPr kumimoji="0" lang="en-US" sz="2200" b="0" i="1" u="none" strike="noStrike" kern="1200" cap="none" spc="0" normalizeH="0" baseline="0" noProof="0" dirty="0">
                <a:ln>
                  <a:noFill/>
                </a:ln>
                <a:solidFill>
                  <a:prstClr val="white"/>
                </a:solidFill>
                <a:effectLst/>
                <a:uLnTx/>
                <a:uFillTx/>
                <a:latin typeface="Century Gothic" panose="020B0502020202020204"/>
                <a:ea typeface="+mn-ea"/>
                <a:cs typeface="+mn-cs"/>
              </a:rPr>
              <a:t>n</a:t>
            </a: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 = 20 and </a:t>
            </a:r>
            <a:r>
              <a:rPr kumimoji="0" lang="en-US" sz="2200" b="0" i="1" u="none" strike="noStrike" kern="1200" cap="none" spc="0" normalizeH="0" baseline="0" noProof="0" dirty="0">
                <a:ln>
                  <a:noFill/>
                </a:ln>
                <a:solidFill>
                  <a:prstClr val="white"/>
                </a:solidFill>
                <a:effectLst/>
                <a:uLnTx/>
                <a:uFillTx/>
                <a:latin typeface="Century Gothic" panose="020B0502020202020204"/>
                <a:ea typeface="+mn-ea"/>
                <a:cs typeface="+mn-cs"/>
              </a:rPr>
              <a:t>p</a:t>
            </a: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 = 0.12. </a:t>
            </a:r>
          </a:p>
        </p:txBody>
      </p:sp>
    </p:spTree>
    <p:extLst>
      <p:ext uri="{BB962C8B-B14F-4D97-AF65-F5344CB8AC3E}">
        <p14:creationId xmlns:p14="http://schemas.microsoft.com/office/powerpoint/2010/main" val="428686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213C9F-F1B6-4980-95B6-4F07946C5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5291665"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D2FBFAE1-95AC-4904-9097-86DFB9F707DA}"/>
              </a:ext>
            </a:extLst>
          </p:cNvPr>
          <p:cNvPicPr>
            <a:picLocks noChangeAspect="1"/>
          </p:cNvPicPr>
          <p:nvPr/>
        </p:nvPicPr>
        <p:blipFill>
          <a:blip r:embed="rId4"/>
          <a:stretch>
            <a:fillRect/>
          </a:stretch>
        </p:blipFill>
        <p:spPr>
          <a:xfrm>
            <a:off x="925401" y="811505"/>
            <a:ext cx="4706107" cy="5243574"/>
          </a:xfrm>
          <a:prstGeom prst="rect">
            <a:avLst/>
          </a:prstGeom>
        </p:spPr>
      </p:pic>
      <p:sp>
        <p:nvSpPr>
          <p:cNvPr id="19" name="Rectangle 18">
            <a:extLst>
              <a:ext uri="{FF2B5EF4-FFF2-40B4-BE49-F238E27FC236}">
                <a16:creationId xmlns:a16="http://schemas.microsoft.com/office/drawing/2014/main" id="{2AA28026-5AE8-4702-8944-83B64C486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5" y="643467"/>
            <a:ext cx="5291665"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C5A8305D-4B27-43FA-8649-262FCA3960D4}"/>
              </a:ext>
            </a:extLst>
          </p:cNvPr>
          <p:cNvPicPr>
            <a:picLocks noChangeAspect="1"/>
          </p:cNvPicPr>
          <p:nvPr/>
        </p:nvPicPr>
        <p:blipFill>
          <a:blip r:embed="rId5"/>
          <a:stretch>
            <a:fillRect/>
          </a:stretch>
        </p:blipFill>
        <p:spPr>
          <a:xfrm>
            <a:off x="6417732" y="1268436"/>
            <a:ext cx="4948242" cy="4329711"/>
          </a:xfrm>
          <a:prstGeom prst="rect">
            <a:avLst/>
          </a:prstGeom>
        </p:spPr>
      </p:pic>
    </p:spTree>
    <p:extLst>
      <p:ext uri="{BB962C8B-B14F-4D97-AF65-F5344CB8AC3E}">
        <p14:creationId xmlns:p14="http://schemas.microsoft.com/office/powerpoint/2010/main" val="369664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D0243D-364F-CDBC-8B62-462902FA3D90}"/>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hlinkClick r:id="rId3"/>
              </a:rPr>
              <a:t>GAISE Outline </a:t>
            </a:r>
            <a:endParaRPr lang="en-US" sz="40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6FADEFD3-7F45-CD72-35BB-F9ACE9C7E22B}"/>
              </a:ext>
            </a:extLst>
          </p:cNvPr>
          <p:cNvSpPr>
            <a:spLocks noGrp="1"/>
          </p:cNvSpPr>
          <p:nvPr>
            <p:ph sz="quarter" idx="14"/>
          </p:nvPr>
        </p:nvSpPr>
        <p:spPr>
          <a:xfrm>
            <a:off x="5926620" y="195944"/>
            <a:ext cx="6112980" cy="6444342"/>
          </a:xfrm>
        </p:spPr>
        <p:txBody>
          <a:bodyPr vert="horz" lIns="91440" tIns="45720" rIns="91440" bIns="45720" rtlCol="0" anchor="ctr">
            <a:normAutofit lnSpcReduction="10000"/>
          </a:bodyPr>
          <a:lstStyle/>
          <a:p>
            <a:pPr>
              <a:lnSpc>
                <a:spcPct val="90000"/>
              </a:lnSpc>
            </a:pPr>
            <a:r>
              <a:rPr lang="en-US" dirty="0"/>
              <a:t>Teach statistics and data science as processes of gleaning insights from data to inform evidence-based decisions.</a:t>
            </a:r>
          </a:p>
          <a:p>
            <a:pPr>
              <a:lnSpc>
                <a:spcPct val="90000"/>
              </a:lnSpc>
            </a:pPr>
            <a:r>
              <a:rPr lang="en-US" dirty="0"/>
              <a:t>Emphasize effective written and oral communication of results from data, with attention to the scope and limitations of conclusions. </a:t>
            </a:r>
          </a:p>
          <a:p>
            <a:pPr>
              <a:lnSpc>
                <a:spcPct val="90000"/>
              </a:lnSpc>
            </a:pPr>
            <a:r>
              <a:rPr lang="en-US" dirty="0"/>
              <a:t>Focus on conceptual understanding rather than algebraic manipulation and formulas. </a:t>
            </a:r>
          </a:p>
          <a:p>
            <a:pPr>
              <a:lnSpc>
                <a:spcPct val="90000"/>
              </a:lnSpc>
            </a:pPr>
            <a:r>
              <a:rPr lang="en-US" dirty="0"/>
              <a:t>Integrate real data with a context and purpose throughout the course. Select data that are meaningful and engaging to the students. </a:t>
            </a:r>
          </a:p>
          <a:p>
            <a:pPr>
              <a:lnSpc>
                <a:spcPct val="90000"/>
              </a:lnSpc>
            </a:pPr>
            <a:r>
              <a:rPr lang="en-US" dirty="0"/>
              <a:t>Encourage multivariable thinking</a:t>
            </a:r>
          </a:p>
          <a:p>
            <a:pPr>
              <a:lnSpc>
                <a:spcPct val="90000"/>
              </a:lnSpc>
            </a:pPr>
            <a:r>
              <a:rPr lang="en-US" dirty="0"/>
              <a:t>Incorporate software/apps to explore concepts and work with data.</a:t>
            </a:r>
          </a:p>
          <a:p>
            <a:pPr>
              <a:lnSpc>
                <a:spcPct val="90000"/>
              </a:lnSpc>
            </a:pPr>
            <a:r>
              <a:rPr lang="en-US" dirty="0"/>
              <a:t>Emphasize responsible and ethical conduct in the collection and use of data in their analysis. </a:t>
            </a:r>
          </a:p>
          <a:p>
            <a:pPr>
              <a:lnSpc>
                <a:spcPct val="90000"/>
              </a:lnSpc>
            </a:pPr>
            <a:r>
              <a:rPr lang="en-US" dirty="0"/>
              <a:t>Employ evidence-based pedagogies that actively engage students in the learning process. </a:t>
            </a:r>
          </a:p>
          <a:p>
            <a:pPr>
              <a:lnSpc>
                <a:spcPct val="90000"/>
              </a:lnSpc>
            </a:pPr>
            <a:r>
              <a:rPr lang="en-US" dirty="0"/>
              <a:t>Use a variety of formative and summative assessments to improve teaching and learning.</a:t>
            </a:r>
          </a:p>
          <a:p>
            <a:pPr>
              <a:lnSpc>
                <a:spcPct val="90000"/>
              </a:lnSpc>
            </a:pPr>
            <a:r>
              <a:rPr lang="en-US" dirty="0"/>
              <a:t>Implement inclusive strategies that create learning environments where all students are valued. </a:t>
            </a:r>
          </a:p>
        </p:txBody>
      </p:sp>
    </p:spTree>
    <p:extLst>
      <p:ext uri="{BB962C8B-B14F-4D97-AF65-F5344CB8AC3E}">
        <p14:creationId xmlns:p14="http://schemas.microsoft.com/office/powerpoint/2010/main" val="3616024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CD4699F-394D-47A6-A98E-D23D4E08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3A986249-A60A-4AC5-A87C-EDCCE41491DD}"/>
              </a:ext>
            </a:extLst>
          </p:cNvPr>
          <p:cNvPicPr>
            <a:picLocks noChangeAspect="1"/>
          </p:cNvPicPr>
          <p:nvPr/>
        </p:nvPicPr>
        <p:blipFill rotWithShape="1">
          <a:blip r:embed="rId4"/>
          <a:srcRect r="17487" b="2"/>
          <a:stretch/>
        </p:blipFill>
        <p:spPr>
          <a:xfrm>
            <a:off x="191862" y="129440"/>
            <a:ext cx="4282337" cy="5948192"/>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DAFFC0A2-C6CA-47DF-83B5-7528B7EF6597}"/>
              </a:ext>
            </a:extLst>
          </p:cNvPr>
          <p:cNvPicPr>
            <a:picLocks noChangeAspect="1"/>
          </p:cNvPicPr>
          <p:nvPr/>
        </p:nvPicPr>
        <p:blipFill rotWithShape="1">
          <a:blip r:embed="rId5"/>
          <a:srcRect t="6597" r="-2" b="-2"/>
          <a:stretch/>
        </p:blipFill>
        <p:spPr>
          <a:xfrm>
            <a:off x="5046847" y="55823"/>
            <a:ext cx="6572505" cy="557106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917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43" y="402566"/>
            <a:ext cx="7579744" cy="1096373"/>
          </a:xfrm>
        </p:spPr>
        <p:txBody>
          <a:bodyPr>
            <a:normAutofit/>
          </a:bodyPr>
          <a:lstStyle/>
          <a:p>
            <a:r>
              <a:rPr lang="en-US" sz="4000" b="1" dirty="0"/>
              <a:t>The Role of Sample Size</a:t>
            </a:r>
          </a:p>
        </p:txBody>
      </p:sp>
      <p:sp>
        <p:nvSpPr>
          <p:cNvPr id="6" name="Rectangle 5"/>
          <p:cNvSpPr/>
          <p:nvPr/>
        </p:nvSpPr>
        <p:spPr>
          <a:xfrm>
            <a:off x="400050" y="1405940"/>
            <a:ext cx="11530013"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The proportion of the human population that is left-handed is 0.12.  Mensa is an organization of high-IQ individuals (to qualify to be a member of Mensa one’s IQ must be at the 98</a:t>
            </a:r>
            <a:r>
              <a:rPr kumimoji="0" lang="en-US" sz="2400" b="0" i="0" u="none" strike="noStrike" kern="1200" cap="none" spc="0" normalizeH="0" baseline="30000" noProof="0" dirty="0">
                <a:ln>
                  <a:noFill/>
                </a:ln>
                <a:solidFill>
                  <a:prstClr val="white"/>
                </a:solidFill>
                <a:effectLst/>
                <a:uLnTx/>
                <a:uFillTx/>
                <a:latin typeface="Century Gothic" panose="020B0502020202020204"/>
                <a:ea typeface="+mn-ea"/>
                <a:cs typeface="+mn-cs"/>
              </a:rPr>
              <a:t>th</a:t>
            </a: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percentile).   In a random sample of 120 members of Mensa, it was found that 24 were left-handed.   Does this result suggest that a higher proportion of Mensa members are left-handed that the general population?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Build the Urn applet again and run 5000 simulations.  Be sure to select proportions.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Click Analyze.  Find the mean and standard deviation of the 5000 sample proportions.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Determine the mean and standard deviation of the sample proportion assuming </a:t>
            </a:r>
            <a:r>
              <a:rPr kumimoji="0" lang="en-US" sz="2400" b="0" i="1" u="none" strike="noStrike" kern="1200" cap="none" spc="0" normalizeH="0" baseline="0" noProof="0" dirty="0">
                <a:ln>
                  <a:noFill/>
                </a:ln>
                <a:solidFill>
                  <a:prstClr val="white"/>
                </a:solidFill>
                <a:effectLst/>
                <a:uLnTx/>
                <a:uFillTx/>
                <a:latin typeface="Century Gothic" panose="020B0502020202020204"/>
                <a:ea typeface="+mn-ea"/>
                <a:cs typeface="+mn-cs"/>
              </a:rPr>
              <a:t>p</a:t>
            </a: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 0.12.  Compare to part (b).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Use the normal model to find the probability of observing 24 or more left-handers from a population whose proportion is 0.12.  </a:t>
            </a:r>
          </a:p>
        </p:txBody>
      </p:sp>
    </p:spTree>
    <p:extLst>
      <p:ext uri="{BB962C8B-B14F-4D97-AF65-F5344CB8AC3E}">
        <p14:creationId xmlns:p14="http://schemas.microsoft.com/office/powerpoint/2010/main" val="317225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808-47A4-4406-A674-ABBF3C24F6A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9DA6DDB-0932-47C8-8D29-51B1DEA4BE3C}"/>
              </a:ext>
            </a:extLst>
          </p:cNvPr>
          <p:cNvPicPr>
            <a:picLocks noChangeAspect="1"/>
          </p:cNvPicPr>
          <p:nvPr/>
        </p:nvPicPr>
        <p:blipFill>
          <a:blip r:embed="rId3"/>
          <a:stretch>
            <a:fillRect/>
          </a:stretch>
        </p:blipFill>
        <p:spPr>
          <a:xfrm>
            <a:off x="403577" y="609600"/>
            <a:ext cx="4924530" cy="5460533"/>
          </a:xfrm>
          <a:prstGeom prst="rect">
            <a:avLst/>
          </a:prstGeom>
        </p:spPr>
      </p:pic>
      <p:pic>
        <p:nvPicPr>
          <p:cNvPr id="5" name="Picture 4">
            <a:extLst>
              <a:ext uri="{FF2B5EF4-FFF2-40B4-BE49-F238E27FC236}">
                <a16:creationId xmlns:a16="http://schemas.microsoft.com/office/drawing/2014/main" id="{EA11499D-1DFD-49D5-B2B2-8E0B2031F398}"/>
              </a:ext>
            </a:extLst>
          </p:cNvPr>
          <p:cNvPicPr>
            <a:picLocks noChangeAspect="1"/>
          </p:cNvPicPr>
          <p:nvPr/>
        </p:nvPicPr>
        <p:blipFill>
          <a:blip r:embed="rId4"/>
          <a:stretch>
            <a:fillRect/>
          </a:stretch>
        </p:blipFill>
        <p:spPr>
          <a:xfrm>
            <a:off x="5889757" y="660465"/>
            <a:ext cx="5719304" cy="5216236"/>
          </a:xfrm>
          <a:prstGeom prst="rect">
            <a:avLst/>
          </a:prstGeom>
        </p:spPr>
      </p:pic>
    </p:spTree>
    <p:extLst>
      <p:ext uri="{BB962C8B-B14F-4D97-AF65-F5344CB8AC3E}">
        <p14:creationId xmlns:p14="http://schemas.microsoft.com/office/powerpoint/2010/main" val="3025501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507BAE-0537-4562-9110-34D3F82E7336}"/>
              </a:ext>
            </a:extLst>
          </p:cNvPr>
          <p:cNvPicPr>
            <a:picLocks noChangeAspect="1"/>
          </p:cNvPicPr>
          <p:nvPr/>
        </p:nvPicPr>
        <p:blipFill>
          <a:blip r:embed="rId3"/>
          <a:stretch>
            <a:fillRect/>
          </a:stretch>
        </p:blipFill>
        <p:spPr>
          <a:xfrm>
            <a:off x="1104058" y="1123525"/>
            <a:ext cx="6404353" cy="4611134"/>
          </a:xfrm>
          <a:prstGeom prst="rect">
            <a:avLst/>
          </a:prstGeom>
        </p:spPr>
      </p:pic>
      <p:pic>
        <p:nvPicPr>
          <p:cNvPr id="4" name="Picture 3">
            <a:extLst>
              <a:ext uri="{FF2B5EF4-FFF2-40B4-BE49-F238E27FC236}">
                <a16:creationId xmlns:a16="http://schemas.microsoft.com/office/drawing/2014/main" id="{794E564F-F4D7-4D9C-BDA2-42DEE677B02F}"/>
              </a:ext>
            </a:extLst>
          </p:cNvPr>
          <p:cNvPicPr>
            <a:picLocks noChangeAspect="1"/>
          </p:cNvPicPr>
          <p:nvPr/>
        </p:nvPicPr>
        <p:blipFill>
          <a:blip r:embed="rId4"/>
          <a:stretch>
            <a:fillRect/>
          </a:stretch>
        </p:blipFill>
        <p:spPr>
          <a:xfrm>
            <a:off x="8245810" y="1597515"/>
            <a:ext cx="3186784" cy="3662970"/>
          </a:xfrm>
          <a:prstGeom prst="rect">
            <a:avLst/>
          </a:prstGeom>
        </p:spPr>
      </p:pic>
      <p:graphicFrame>
        <p:nvGraphicFramePr>
          <p:cNvPr id="2" name="Object 1">
            <a:extLst>
              <a:ext uri="{FF2B5EF4-FFF2-40B4-BE49-F238E27FC236}">
                <a16:creationId xmlns:a16="http://schemas.microsoft.com/office/drawing/2014/main" id="{4249D006-952F-72E8-C0EE-E0415D119972}"/>
              </a:ext>
            </a:extLst>
          </p:cNvPr>
          <p:cNvGraphicFramePr>
            <a:graphicFrameLocks noChangeAspect="1"/>
          </p:cNvGraphicFramePr>
          <p:nvPr/>
        </p:nvGraphicFramePr>
        <p:xfrm>
          <a:off x="3869497" y="3783227"/>
          <a:ext cx="3809003" cy="1380444"/>
        </p:xfrm>
        <a:graphic>
          <a:graphicData uri="http://schemas.openxmlformats.org/presentationml/2006/ole">
            <mc:AlternateContent xmlns:mc="http://schemas.openxmlformats.org/markup-compatibility/2006">
              <mc:Choice xmlns:v="urn:schemas-microsoft-com:vml" Requires="v">
                <p:oleObj name="Equation" r:id="rId5" imgW="1892160" imgH="685800" progId="Equation.DSMT4">
                  <p:embed/>
                </p:oleObj>
              </mc:Choice>
              <mc:Fallback>
                <p:oleObj name="Equation" r:id="rId5" imgW="1892160" imgH="685800" progId="Equation.DSMT4">
                  <p:embed/>
                  <p:pic>
                    <p:nvPicPr>
                      <p:cNvPr id="2" name="Object 1">
                        <a:extLst>
                          <a:ext uri="{FF2B5EF4-FFF2-40B4-BE49-F238E27FC236}">
                            <a16:creationId xmlns:a16="http://schemas.microsoft.com/office/drawing/2014/main" id="{4249D006-952F-72E8-C0EE-E0415D119972}"/>
                          </a:ext>
                        </a:extLst>
                      </p:cNvPr>
                      <p:cNvPicPr/>
                      <p:nvPr/>
                    </p:nvPicPr>
                    <p:blipFill>
                      <a:blip r:embed="rId6"/>
                      <a:stretch>
                        <a:fillRect/>
                      </a:stretch>
                    </p:blipFill>
                    <p:spPr>
                      <a:xfrm>
                        <a:off x="3869497" y="3783227"/>
                        <a:ext cx="3809003" cy="1380444"/>
                      </a:xfrm>
                      <a:prstGeom prst="rect">
                        <a:avLst/>
                      </a:prstGeom>
                    </p:spPr>
                  </p:pic>
                </p:oleObj>
              </mc:Fallback>
            </mc:AlternateContent>
          </a:graphicData>
        </a:graphic>
      </p:graphicFrame>
    </p:spTree>
    <p:extLst>
      <p:ext uri="{BB962C8B-B14F-4D97-AF65-F5344CB8AC3E}">
        <p14:creationId xmlns:p14="http://schemas.microsoft.com/office/powerpoint/2010/main" val="2009844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84BE4C-F14B-42A0-B73C-95FED5C73D8A}"/>
              </a:ext>
            </a:extLst>
          </p:cNvPr>
          <p:cNvSpPr txBox="1"/>
          <p:nvPr/>
        </p:nvSpPr>
        <p:spPr>
          <a:xfrm>
            <a:off x="1499616" y="797510"/>
            <a:ext cx="9192768"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Besides using an Urn to simulate for proportions, a coin may be used.  The coin need not be fair.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Go to </a:t>
            </a: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2"/>
              </a:rPr>
              <a:t>YouTube</a:t>
            </a: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 to see an example of this.   I also have R code for </a:t>
            </a: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3"/>
              </a:rPr>
              <a:t>simulating using a coin</a:t>
            </a: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When does each make sense?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Is the scenario a sequence of events?   Use the coin-flipping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Is it easy to build a population?  Use the urn approach. </a:t>
            </a:r>
          </a:p>
        </p:txBody>
      </p:sp>
    </p:spTree>
    <p:extLst>
      <p:ext uri="{BB962C8B-B14F-4D97-AF65-F5344CB8AC3E}">
        <p14:creationId xmlns:p14="http://schemas.microsoft.com/office/powerpoint/2010/main" val="2824304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17F4849-6BEC-3549-21DC-22E31BDC59E0}"/>
              </a:ext>
            </a:extLst>
          </p:cNvPr>
          <p:cNvSpPr>
            <a:spLocks noGrp="1"/>
          </p:cNvSpPr>
          <p:nvPr>
            <p:ph sz="quarter" idx="14"/>
          </p:nvPr>
        </p:nvSpPr>
        <p:spPr>
          <a:xfrm>
            <a:off x="5550408" y="737937"/>
            <a:ext cx="6035040" cy="5580567"/>
          </a:xfrm>
        </p:spPr>
        <p:txBody>
          <a:bodyPr>
            <a:normAutofit/>
          </a:bodyPr>
          <a:lstStyle/>
          <a:p>
            <a:r>
              <a:rPr lang="en-US" sz="2400" dirty="0"/>
              <a:t>Microsoft 365 Copilot is an AI-powered tool that may be used to assist in performing a variety of functions in Microsoft 365 products. </a:t>
            </a:r>
          </a:p>
        </p:txBody>
      </p:sp>
      <p:pic>
        <p:nvPicPr>
          <p:cNvPr id="6" name="Picture 5">
            <a:extLst>
              <a:ext uri="{FF2B5EF4-FFF2-40B4-BE49-F238E27FC236}">
                <a16:creationId xmlns:a16="http://schemas.microsoft.com/office/drawing/2014/main" id="{3C0D332B-945D-197D-0F96-5920432262E0}"/>
              </a:ext>
            </a:extLst>
          </p:cNvPr>
          <p:cNvPicPr>
            <a:picLocks noChangeAspect="1"/>
          </p:cNvPicPr>
          <p:nvPr/>
        </p:nvPicPr>
        <p:blipFill>
          <a:blip r:embed="rId3"/>
          <a:stretch>
            <a:fillRect/>
          </a:stretch>
        </p:blipFill>
        <p:spPr>
          <a:xfrm>
            <a:off x="1023578" y="918960"/>
            <a:ext cx="3472222" cy="5020080"/>
          </a:xfrm>
          <a:prstGeom prst="rect">
            <a:avLst/>
          </a:prstGeom>
        </p:spPr>
      </p:pic>
    </p:spTree>
    <p:extLst>
      <p:ext uri="{BB962C8B-B14F-4D97-AF65-F5344CB8AC3E}">
        <p14:creationId xmlns:p14="http://schemas.microsoft.com/office/powerpoint/2010/main" val="3141855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911AEC-6EE9-5295-030F-DE3E3BD98C2C}"/>
              </a:ext>
            </a:extLst>
          </p:cNvPr>
          <p:cNvPicPr>
            <a:picLocks noChangeAspect="1"/>
          </p:cNvPicPr>
          <p:nvPr/>
        </p:nvPicPr>
        <p:blipFill>
          <a:blip r:embed="rId3"/>
          <a:stretch>
            <a:fillRect/>
          </a:stretch>
        </p:blipFill>
        <p:spPr>
          <a:xfrm>
            <a:off x="556103" y="1399109"/>
            <a:ext cx="10771965" cy="5061325"/>
          </a:xfrm>
          <a:prstGeom prst="rect">
            <a:avLst/>
          </a:prstGeom>
        </p:spPr>
      </p:pic>
      <p:sp>
        <p:nvSpPr>
          <p:cNvPr id="10" name="TextBox 9">
            <a:extLst>
              <a:ext uri="{FF2B5EF4-FFF2-40B4-BE49-F238E27FC236}">
                <a16:creationId xmlns:a16="http://schemas.microsoft.com/office/drawing/2014/main" id="{F9A0AF5C-0B18-0718-FE62-A71403F4F1EF}"/>
              </a:ext>
            </a:extLst>
          </p:cNvPr>
          <p:cNvSpPr txBox="1"/>
          <p:nvPr/>
        </p:nvSpPr>
        <p:spPr>
          <a:xfrm>
            <a:off x="556102" y="680038"/>
            <a:ext cx="81108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https://sullystats.github.io/Data/NHANES.csv</a:t>
            </a:r>
          </a:p>
        </p:txBody>
      </p:sp>
    </p:spTree>
    <p:extLst>
      <p:ext uri="{BB962C8B-B14F-4D97-AF65-F5344CB8AC3E}">
        <p14:creationId xmlns:p14="http://schemas.microsoft.com/office/powerpoint/2010/main" val="2051406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6A1532-17EB-40F0-04DE-1E4B54A88257}"/>
              </a:ext>
            </a:extLst>
          </p:cNvPr>
          <p:cNvPicPr>
            <a:picLocks noChangeAspect="1"/>
          </p:cNvPicPr>
          <p:nvPr/>
        </p:nvPicPr>
        <p:blipFill>
          <a:blip r:embed="rId3"/>
          <a:stretch>
            <a:fillRect/>
          </a:stretch>
        </p:blipFill>
        <p:spPr>
          <a:xfrm>
            <a:off x="334057" y="496958"/>
            <a:ext cx="11603084" cy="5824330"/>
          </a:xfrm>
          <a:prstGeom prst="rect">
            <a:avLst/>
          </a:prstGeom>
        </p:spPr>
      </p:pic>
    </p:spTree>
    <p:extLst>
      <p:ext uri="{BB962C8B-B14F-4D97-AF65-F5344CB8AC3E}">
        <p14:creationId xmlns:p14="http://schemas.microsoft.com/office/powerpoint/2010/main" val="2146657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E3D0D0-B049-BE23-E198-BCA95E31EA18}"/>
              </a:ext>
            </a:extLst>
          </p:cNvPr>
          <p:cNvSpPr txBox="1"/>
          <p:nvPr/>
        </p:nvSpPr>
        <p:spPr>
          <a:xfrm>
            <a:off x="427703" y="693174"/>
            <a:ext cx="499970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CoPilot: </a:t>
            </a:r>
            <a:r>
              <a:rPr kumimoji="0" lang="en-US" sz="2400" b="0"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Use Python to construct a frequency and relative frequency distribution of the variable Cholesterol starting at 0 and a class width of 20. </a:t>
            </a:r>
          </a:p>
        </p:txBody>
      </p:sp>
      <p:pic>
        <p:nvPicPr>
          <p:cNvPr id="5" name="Picture 4">
            <a:extLst>
              <a:ext uri="{FF2B5EF4-FFF2-40B4-BE49-F238E27FC236}">
                <a16:creationId xmlns:a16="http://schemas.microsoft.com/office/drawing/2014/main" id="{831F658A-4926-5EEC-23EA-112A73ADCA28}"/>
              </a:ext>
            </a:extLst>
          </p:cNvPr>
          <p:cNvPicPr>
            <a:picLocks noChangeAspect="1"/>
          </p:cNvPicPr>
          <p:nvPr/>
        </p:nvPicPr>
        <p:blipFill>
          <a:blip r:embed="rId3"/>
          <a:stretch>
            <a:fillRect/>
          </a:stretch>
        </p:blipFill>
        <p:spPr>
          <a:xfrm>
            <a:off x="5340015" y="200888"/>
            <a:ext cx="6851985" cy="6657112"/>
          </a:xfrm>
          <a:prstGeom prst="rect">
            <a:avLst/>
          </a:prstGeom>
        </p:spPr>
      </p:pic>
    </p:spTree>
    <p:extLst>
      <p:ext uri="{BB962C8B-B14F-4D97-AF65-F5344CB8AC3E}">
        <p14:creationId xmlns:p14="http://schemas.microsoft.com/office/powerpoint/2010/main" val="4229278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67910-F069-B917-C107-2269B14E938A}"/>
              </a:ext>
            </a:extLst>
          </p:cNvPr>
          <p:cNvSpPr txBox="1"/>
          <p:nvPr/>
        </p:nvSpPr>
        <p:spPr>
          <a:xfrm>
            <a:off x="372770" y="760841"/>
            <a:ext cx="3697785"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CoPilot: </a:t>
            </a:r>
            <a:r>
              <a:rPr kumimoji="0" lang="en-US" sz="2800" b="0"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Can you structure the classes using interval notation? For example, the first class should be [0, 20).?</a:t>
            </a:r>
          </a:p>
        </p:txBody>
      </p:sp>
      <p:pic>
        <p:nvPicPr>
          <p:cNvPr id="8" name="Picture 7">
            <a:extLst>
              <a:ext uri="{FF2B5EF4-FFF2-40B4-BE49-F238E27FC236}">
                <a16:creationId xmlns:a16="http://schemas.microsoft.com/office/drawing/2014/main" id="{048C6E24-9210-7952-95F5-FC6019EE84C9}"/>
              </a:ext>
            </a:extLst>
          </p:cNvPr>
          <p:cNvPicPr>
            <a:picLocks noChangeAspect="1"/>
          </p:cNvPicPr>
          <p:nvPr/>
        </p:nvPicPr>
        <p:blipFill>
          <a:blip r:embed="rId3"/>
          <a:stretch>
            <a:fillRect/>
          </a:stretch>
        </p:blipFill>
        <p:spPr>
          <a:xfrm>
            <a:off x="5002798" y="244098"/>
            <a:ext cx="6492516" cy="6369804"/>
          </a:xfrm>
          <a:prstGeom prst="rect">
            <a:avLst/>
          </a:prstGeom>
        </p:spPr>
      </p:pic>
    </p:spTree>
    <p:extLst>
      <p:ext uri="{BB962C8B-B14F-4D97-AF65-F5344CB8AC3E}">
        <p14:creationId xmlns:p14="http://schemas.microsoft.com/office/powerpoint/2010/main" val="297408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1C155-B3E7-CCE6-0B44-E6909388C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CC2D6-F13F-B6B4-5164-3B823D54C7D1}"/>
              </a:ext>
            </a:extLst>
          </p:cNvPr>
          <p:cNvSpPr>
            <a:spLocks noGrp="1"/>
          </p:cNvSpPr>
          <p:nvPr>
            <p:ph type="title"/>
          </p:nvPr>
        </p:nvSpPr>
        <p:spPr>
          <a:xfrm>
            <a:off x="454904" y="232954"/>
            <a:ext cx="6766560" cy="932688"/>
          </a:xfrm>
        </p:spPr>
        <p:txBody>
          <a:bodyPr anchor="b">
            <a:normAutofit/>
          </a:bodyPr>
          <a:lstStyle/>
          <a:p>
            <a:r>
              <a:rPr lang="en-US" dirty="0">
                <a:effectLst>
                  <a:outerShdw blurRad="38100" dist="38100" dir="2700000" algn="tl">
                    <a:srgbClr val="000000">
                      <a:alpha val="43137"/>
                    </a:srgbClr>
                  </a:outerShdw>
                </a:effectLst>
              </a:rPr>
              <a:t>GAISE Outline</a:t>
            </a:r>
          </a:p>
        </p:txBody>
      </p:sp>
      <p:sp>
        <p:nvSpPr>
          <p:cNvPr id="3" name="Content Placeholder 2">
            <a:extLst>
              <a:ext uri="{FF2B5EF4-FFF2-40B4-BE49-F238E27FC236}">
                <a16:creationId xmlns:a16="http://schemas.microsoft.com/office/drawing/2014/main" id="{2308E427-0BED-4D41-1AB4-508E5CED84A3}"/>
              </a:ext>
            </a:extLst>
          </p:cNvPr>
          <p:cNvSpPr>
            <a:spLocks noGrp="1"/>
          </p:cNvSpPr>
          <p:nvPr>
            <p:ph sz="quarter" idx="14"/>
          </p:nvPr>
        </p:nvSpPr>
        <p:spPr>
          <a:xfrm>
            <a:off x="968829" y="1306287"/>
            <a:ext cx="10047513" cy="5007428"/>
          </a:xfrm>
        </p:spPr>
        <p:txBody>
          <a:bodyPr>
            <a:normAutofit fontScale="92500"/>
          </a:bodyPr>
          <a:lstStyle/>
          <a:p>
            <a:pPr>
              <a:lnSpc>
                <a:spcPct val="110000"/>
              </a:lnSpc>
            </a:pPr>
            <a:r>
              <a:rPr lang="en-US" dirty="0"/>
              <a:t>Teach statistics and data science as processes of gleaning insights from data to inform evidence-based decisions.</a:t>
            </a:r>
          </a:p>
          <a:p>
            <a:pPr>
              <a:lnSpc>
                <a:spcPct val="110000"/>
              </a:lnSpc>
            </a:pPr>
            <a:r>
              <a:rPr lang="en-US" dirty="0"/>
              <a:t>Emphasize effective written and oral communication of results from data, with attention to the scope and limitations of conclusions. </a:t>
            </a:r>
          </a:p>
          <a:p>
            <a:pPr>
              <a:lnSpc>
                <a:spcPct val="110000"/>
              </a:lnSpc>
            </a:pPr>
            <a:r>
              <a:rPr lang="en-US" b="1" dirty="0"/>
              <a:t>Focus on conceptual understanding rather than algebraic manipulation and formulas. </a:t>
            </a:r>
          </a:p>
          <a:p>
            <a:pPr>
              <a:lnSpc>
                <a:spcPct val="110000"/>
              </a:lnSpc>
            </a:pPr>
            <a:r>
              <a:rPr lang="en-US" b="1" dirty="0"/>
              <a:t>Integrate real data with a context and purpose throughout the course. Select data that are meaningful and engaging to the students. </a:t>
            </a:r>
          </a:p>
          <a:p>
            <a:pPr>
              <a:lnSpc>
                <a:spcPct val="110000"/>
              </a:lnSpc>
            </a:pPr>
            <a:r>
              <a:rPr lang="en-US" b="1" dirty="0"/>
              <a:t>Encourage multivariable thinking</a:t>
            </a:r>
          </a:p>
          <a:p>
            <a:pPr>
              <a:lnSpc>
                <a:spcPct val="110000"/>
              </a:lnSpc>
            </a:pPr>
            <a:r>
              <a:rPr lang="en-US" b="1" dirty="0"/>
              <a:t>Incorporate software/apps to explore concepts and work with data.</a:t>
            </a:r>
          </a:p>
          <a:p>
            <a:pPr>
              <a:lnSpc>
                <a:spcPct val="110000"/>
              </a:lnSpc>
            </a:pPr>
            <a:r>
              <a:rPr lang="en-US" dirty="0"/>
              <a:t>Emphasize responsible and ethical conduct in the collection and use of data in their analysis. </a:t>
            </a:r>
          </a:p>
          <a:p>
            <a:pPr>
              <a:lnSpc>
                <a:spcPct val="110000"/>
              </a:lnSpc>
            </a:pPr>
            <a:r>
              <a:rPr lang="en-US" dirty="0"/>
              <a:t>Employ evidence-based pedagogies that actively engage students in the learning process. </a:t>
            </a:r>
          </a:p>
          <a:p>
            <a:pPr>
              <a:lnSpc>
                <a:spcPct val="110000"/>
              </a:lnSpc>
            </a:pPr>
            <a:r>
              <a:rPr lang="en-US" dirty="0"/>
              <a:t>Use a variety of formative and summative assessments to improve teaching and learning.</a:t>
            </a:r>
          </a:p>
          <a:p>
            <a:pPr>
              <a:lnSpc>
                <a:spcPct val="110000"/>
              </a:lnSpc>
            </a:pPr>
            <a:r>
              <a:rPr lang="en-US" dirty="0"/>
              <a:t>Implement inclusive strategies that create learning environments where all students are valued. </a:t>
            </a:r>
          </a:p>
        </p:txBody>
      </p:sp>
    </p:spTree>
    <p:extLst>
      <p:ext uri="{BB962C8B-B14F-4D97-AF65-F5344CB8AC3E}">
        <p14:creationId xmlns:p14="http://schemas.microsoft.com/office/powerpoint/2010/main" val="2868489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AF7A75-86BD-8E3E-C5EB-38099E25E33C}"/>
              </a:ext>
            </a:extLst>
          </p:cNvPr>
          <p:cNvPicPr>
            <a:picLocks noChangeAspect="1"/>
          </p:cNvPicPr>
          <p:nvPr/>
        </p:nvPicPr>
        <p:blipFill>
          <a:blip r:embed="rId3"/>
          <a:stretch>
            <a:fillRect/>
          </a:stretch>
        </p:blipFill>
        <p:spPr>
          <a:xfrm>
            <a:off x="5403814" y="395481"/>
            <a:ext cx="2651615" cy="6178994"/>
          </a:xfrm>
          <a:prstGeom prst="rect">
            <a:avLst/>
          </a:prstGeom>
        </p:spPr>
      </p:pic>
    </p:spTree>
    <p:extLst>
      <p:ext uri="{BB962C8B-B14F-4D97-AF65-F5344CB8AC3E}">
        <p14:creationId xmlns:p14="http://schemas.microsoft.com/office/powerpoint/2010/main" val="1898390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188559-D9ED-591A-63E5-7EC7C9D13D2B}"/>
              </a:ext>
            </a:extLst>
          </p:cNvPr>
          <p:cNvSpPr txBox="1"/>
          <p:nvPr/>
        </p:nvSpPr>
        <p:spPr>
          <a:xfrm>
            <a:off x="412955" y="486697"/>
            <a:ext cx="497020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CoPilot: </a:t>
            </a:r>
            <a:r>
              <a:rPr kumimoji="0" lang="en-US" sz="2400" b="0"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Obtain a simple random sample of size 20 for the variable Cholesterol for individuals whose </a:t>
            </a:r>
            <a:r>
              <a:rPr kumimoji="0" lang="en-US" sz="2400" b="0" i="0" u="none" strike="noStrike" kern="1200" cap="none" spc="0" normalizeH="0" baseline="0" noProof="0" dirty="0" err="1">
                <a:ln>
                  <a:noFill/>
                </a:ln>
                <a:solidFill>
                  <a:srgbClr val="131313"/>
                </a:solidFill>
                <a:effectLst/>
                <a:uLnTx/>
                <a:uFillTx/>
                <a:latin typeface="Times New Roman" panose="02020603050405020304" pitchFamily="18" charset="0"/>
                <a:ea typeface="+mn-ea"/>
                <a:cs typeface="Times New Roman" panose="02020603050405020304" pitchFamily="18" charset="0"/>
              </a:rPr>
              <a:t>Birth_Country</a:t>
            </a:r>
            <a:r>
              <a:rPr kumimoji="0" lang="en-US" sz="2400" b="0"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 = 1. Obtain an independent simple random sample of size 20 for the variable Cholesterol for individuals whose </a:t>
            </a:r>
            <a:r>
              <a:rPr kumimoji="0" lang="en-US" sz="2400" b="0" i="0" u="none" strike="noStrike" kern="1200" cap="none" spc="0" normalizeH="0" baseline="0" noProof="0" dirty="0" err="1">
                <a:ln>
                  <a:noFill/>
                </a:ln>
                <a:solidFill>
                  <a:srgbClr val="131313"/>
                </a:solidFill>
                <a:effectLst/>
                <a:uLnTx/>
                <a:uFillTx/>
                <a:latin typeface="Times New Roman" panose="02020603050405020304" pitchFamily="18" charset="0"/>
                <a:ea typeface="+mn-ea"/>
                <a:cs typeface="Times New Roman" panose="02020603050405020304" pitchFamily="18" charset="0"/>
              </a:rPr>
              <a:t>Birth_Country</a:t>
            </a:r>
            <a:r>
              <a:rPr kumimoji="0" lang="en-US" sz="2400" b="0"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 = 2. </a:t>
            </a:r>
          </a:p>
        </p:txBody>
      </p:sp>
      <p:pic>
        <p:nvPicPr>
          <p:cNvPr id="5" name="Picture 4">
            <a:extLst>
              <a:ext uri="{FF2B5EF4-FFF2-40B4-BE49-F238E27FC236}">
                <a16:creationId xmlns:a16="http://schemas.microsoft.com/office/drawing/2014/main" id="{0F59CA98-25BE-AAF1-45F1-00C2CD95B14A}"/>
              </a:ext>
            </a:extLst>
          </p:cNvPr>
          <p:cNvPicPr>
            <a:picLocks noChangeAspect="1"/>
          </p:cNvPicPr>
          <p:nvPr/>
        </p:nvPicPr>
        <p:blipFill>
          <a:blip r:embed="rId3"/>
          <a:stretch>
            <a:fillRect/>
          </a:stretch>
        </p:blipFill>
        <p:spPr>
          <a:xfrm>
            <a:off x="2022426" y="3693648"/>
            <a:ext cx="8232214" cy="2054009"/>
          </a:xfrm>
          <a:prstGeom prst="rect">
            <a:avLst/>
          </a:prstGeom>
        </p:spPr>
      </p:pic>
    </p:spTree>
    <p:extLst>
      <p:ext uri="{BB962C8B-B14F-4D97-AF65-F5344CB8AC3E}">
        <p14:creationId xmlns:p14="http://schemas.microsoft.com/office/powerpoint/2010/main" val="428774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309286-2AFB-A621-6247-E0CF14C53A14}"/>
              </a:ext>
            </a:extLst>
          </p:cNvPr>
          <p:cNvPicPr>
            <a:picLocks noChangeAspect="1"/>
          </p:cNvPicPr>
          <p:nvPr/>
        </p:nvPicPr>
        <p:blipFill>
          <a:blip r:embed="rId3"/>
          <a:stretch>
            <a:fillRect/>
          </a:stretch>
        </p:blipFill>
        <p:spPr>
          <a:xfrm>
            <a:off x="1596571" y="144281"/>
            <a:ext cx="8926286" cy="6516459"/>
          </a:xfrm>
          <a:prstGeom prst="rect">
            <a:avLst/>
          </a:prstGeom>
        </p:spPr>
      </p:pic>
    </p:spTree>
    <p:extLst>
      <p:ext uri="{BB962C8B-B14F-4D97-AF65-F5344CB8AC3E}">
        <p14:creationId xmlns:p14="http://schemas.microsoft.com/office/powerpoint/2010/main" val="911372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994E07-77EF-86E4-16FB-A5574E7C8F0B}"/>
              </a:ext>
            </a:extLst>
          </p:cNvPr>
          <p:cNvPicPr>
            <a:picLocks noChangeAspect="1"/>
          </p:cNvPicPr>
          <p:nvPr/>
        </p:nvPicPr>
        <p:blipFill>
          <a:blip r:embed="rId3"/>
          <a:stretch>
            <a:fillRect/>
          </a:stretch>
        </p:blipFill>
        <p:spPr>
          <a:xfrm>
            <a:off x="3590795" y="370986"/>
            <a:ext cx="8427033" cy="6173417"/>
          </a:xfrm>
          <a:prstGeom prst="rect">
            <a:avLst/>
          </a:prstGeom>
        </p:spPr>
      </p:pic>
      <p:sp>
        <p:nvSpPr>
          <p:cNvPr id="5" name="TextBox 4">
            <a:extLst>
              <a:ext uri="{FF2B5EF4-FFF2-40B4-BE49-F238E27FC236}">
                <a16:creationId xmlns:a16="http://schemas.microsoft.com/office/drawing/2014/main" id="{C4463333-33A7-A02E-237A-1ECA8BF0AA32}"/>
              </a:ext>
            </a:extLst>
          </p:cNvPr>
          <p:cNvSpPr txBox="1"/>
          <p:nvPr/>
        </p:nvSpPr>
        <p:spPr>
          <a:xfrm>
            <a:off x="188686" y="348343"/>
            <a:ext cx="297542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Use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t-distribution to test if the Cholesterol for </a:t>
            </a:r>
            <a:r>
              <a:rPr kumimoji="0" lang="en-US" sz="2800" b="0" i="0" u="none" strike="noStrike" kern="1200" cap="none" spc="0" normalizeH="0" baseline="0" noProof="0" dirty="0" err="1">
                <a:ln>
                  <a:noFill/>
                </a:ln>
                <a:solidFill>
                  <a:srgbClr val="131313"/>
                </a:solidFill>
                <a:effectLst/>
                <a:uLnTx/>
                <a:uFillTx/>
                <a:latin typeface="Times New Roman" panose="02020603050405020304" pitchFamily="18" charset="0"/>
                <a:ea typeface="+mn-ea"/>
                <a:cs typeface="Times New Roman" panose="02020603050405020304" pitchFamily="18" charset="0"/>
              </a:rPr>
              <a:t>Birth_Country</a:t>
            </a:r>
            <a:r>
              <a:rPr kumimoji="0" lang="en-US" sz="2800" b="0"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=1 is different from the Cholesterol for </a:t>
            </a:r>
            <a:r>
              <a:rPr kumimoji="0" lang="en-US" sz="2800" b="0" i="0" u="none" strike="noStrike" kern="1200" cap="none" spc="0" normalizeH="0" baseline="0" noProof="0" dirty="0" err="1">
                <a:ln>
                  <a:noFill/>
                </a:ln>
                <a:solidFill>
                  <a:srgbClr val="131313"/>
                </a:solidFill>
                <a:effectLst/>
                <a:uLnTx/>
                <a:uFillTx/>
                <a:latin typeface="Times New Roman" panose="02020603050405020304" pitchFamily="18" charset="0"/>
                <a:ea typeface="+mn-ea"/>
                <a:cs typeface="Times New Roman" panose="02020603050405020304" pitchFamily="18" charset="0"/>
              </a:rPr>
              <a:t>Birth_Country</a:t>
            </a:r>
            <a:r>
              <a:rPr kumimoji="0" lang="en-US" sz="2800" b="0" i="0" u="none" strike="noStrike" kern="1200" cap="none" spc="0" normalizeH="0" baseline="0" noProof="0" dirty="0">
                <a:ln>
                  <a:noFill/>
                </a:ln>
                <a:solidFill>
                  <a:srgbClr val="131313"/>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97598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AB58-7C2C-9B23-CDC7-1CC97F09DCBE}"/>
              </a:ext>
            </a:extLst>
          </p:cNvPr>
          <p:cNvSpPr>
            <a:spLocks noGrp="1"/>
          </p:cNvSpPr>
          <p:nvPr>
            <p:ph type="title"/>
          </p:nvPr>
        </p:nvSpPr>
        <p:spPr/>
        <p:txBody>
          <a:bodyPr/>
          <a:lstStyle/>
          <a:p>
            <a:r>
              <a:rPr lang="en-US" dirty="0"/>
              <a:t>Data Frames</a:t>
            </a:r>
          </a:p>
        </p:txBody>
      </p:sp>
      <p:sp>
        <p:nvSpPr>
          <p:cNvPr id="3" name="Content Placeholder 2">
            <a:extLst>
              <a:ext uri="{FF2B5EF4-FFF2-40B4-BE49-F238E27FC236}">
                <a16:creationId xmlns:a16="http://schemas.microsoft.com/office/drawing/2014/main" id="{D928D27A-2E37-4D81-1B26-4DA13253E1F8}"/>
              </a:ext>
            </a:extLst>
          </p:cNvPr>
          <p:cNvSpPr>
            <a:spLocks noGrp="1"/>
          </p:cNvSpPr>
          <p:nvPr>
            <p:ph idx="1"/>
          </p:nvPr>
        </p:nvSpPr>
        <p:spPr>
          <a:xfrm>
            <a:off x="539999" y="1686622"/>
            <a:ext cx="11101136" cy="3779837"/>
          </a:xfrm>
        </p:spPr>
        <p:txBody>
          <a:bodyPr>
            <a:normAutofit fontScale="92500"/>
          </a:bodyPr>
          <a:lstStyle/>
          <a:p>
            <a:r>
              <a:rPr lang="en-US" sz="2800" dirty="0"/>
              <a:t>To encourage multivariate thinking, I would recommend a data frame that is utilized throughout the semester.  By using a data frame, we are showing data as it is presented in the real world.  Data frames have multiple variables with many, many observations.  It is important for students to see these data frames and extract the variable or variables needed to answer questions posed.  </a:t>
            </a:r>
          </a:p>
          <a:p>
            <a:r>
              <a:rPr lang="en-US" sz="2800" dirty="0">
                <a:hlinkClick r:id="rId3">
                  <a:extLst>
                    <a:ext uri="{A12FA001-AC4F-418D-AE19-62706E023703}">
                      <ahyp:hlinkClr xmlns:ahyp="http://schemas.microsoft.com/office/drawing/2018/hyperlinkcolor" val="tx"/>
                    </a:ext>
                  </a:extLst>
                </a:hlinkClick>
              </a:rPr>
              <a:t>https://sullystats.pub/NHANES</a:t>
            </a:r>
            <a:r>
              <a:rPr lang="en-US" sz="2800" dirty="0"/>
              <a:t>	</a:t>
            </a:r>
          </a:p>
        </p:txBody>
      </p:sp>
    </p:spTree>
    <p:extLst>
      <p:ext uri="{BB962C8B-B14F-4D97-AF65-F5344CB8AC3E}">
        <p14:creationId xmlns:p14="http://schemas.microsoft.com/office/powerpoint/2010/main" val="151211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87CF895-AB4D-92CB-62DF-35CC0F8EE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96" y="1186280"/>
            <a:ext cx="11989204" cy="427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95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A4C3569C-36D3-0F4D-724E-DA96CB56AE5A}"/>
              </a:ext>
            </a:extLst>
          </p:cNvPr>
          <p:cNvSpPr>
            <a:spLocks noChangeArrowheads="1"/>
          </p:cNvSpPr>
          <p:nvPr/>
        </p:nvSpPr>
        <p:spPr bwMode="auto">
          <a:xfrm>
            <a:off x="585211" y="122684"/>
            <a:ext cx="1102157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The data frame “</a:t>
            </a:r>
            <a:r>
              <a:rPr kumimoji="0" lang="en-US" altLang="en-US" sz="2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Health_Nutrition</a:t>
            </a: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is located at </a:t>
            </a: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a:rPr>
              <a:t>https://sullystats.pub/NHANES.</a:t>
            </a: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The variable </a:t>
            </a:r>
            <a:r>
              <a:rPr kumimoji="0" lang="en-US" altLang="en-US" sz="24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Energy</a:t>
            </a: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represents the number of calories consumed by the respondent on the day of the survey. Suppose you wanted to build a linear model to predict the number of calories consumed in a day based on the NHANES data. Among BMI (body mass index), upper leg length, waist circumference, total cholesterol, and protein, which variable would be the best predictor of calories consumed?</a:t>
            </a: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Build a least-squares regression model treating calories consumed as the response variable using the variable you identified in part (a).</a:t>
            </a:r>
          </a:p>
          <a:p>
            <a:pPr marL="0" marR="0" lvl="0" indent="0" algn="l" defTabSz="914400" rtl="0" eaLnBrk="0" fontAlgn="base" latinLnBrk="0" hangingPunct="0">
              <a:lnSpc>
                <a:spcPct val="100000"/>
              </a:lnSpc>
              <a:spcBef>
                <a:spcPct val="0"/>
              </a:spcBef>
              <a:spcAft>
                <a:spcPct val="0"/>
              </a:spcAft>
              <a:buClrTx/>
              <a:buSzTx/>
              <a:buFontTx/>
              <a:buAutoNum type="alphaLcPeriod" startAt="2"/>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lphaLcPeriod" startAt="2"/>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280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16E65E-81D8-1E36-E463-54ABCC2B75F9}"/>
              </a:ext>
            </a:extLst>
          </p:cNvPr>
          <p:cNvPicPr>
            <a:picLocks noChangeAspect="1"/>
          </p:cNvPicPr>
          <p:nvPr/>
        </p:nvPicPr>
        <p:blipFill>
          <a:blip r:embed="rId2"/>
          <a:stretch>
            <a:fillRect/>
          </a:stretch>
        </p:blipFill>
        <p:spPr>
          <a:xfrm>
            <a:off x="1120477" y="984780"/>
            <a:ext cx="9951041" cy="1915574"/>
          </a:xfrm>
          <a:prstGeom prst="rect">
            <a:avLst/>
          </a:prstGeom>
        </p:spPr>
      </p:pic>
      <p:sp>
        <p:nvSpPr>
          <p:cNvPr id="2" name="Slide Number Placeholder 1">
            <a:extLst>
              <a:ext uri="{FF2B5EF4-FFF2-40B4-BE49-F238E27FC236}">
                <a16:creationId xmlns:a16="http://schemas.microsoft.com/office/drawing/2014/main" id="{7BC0EEDF-0C35-E6F2-70AA-B818AA5D125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E024F78-56A6-7740-B68D-8D4D026EDF3F}" type="slidenum">
              <a:rPr kumimoji="0" lang="en-US" sz="1000" b="0" i="0" u="none" strike="noStrike" kern="1200" cap="none" spc="10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100" normalizeH="0" baseline="0" noProof="0">
              <a:ln>
                <a:noFill/>
              </a:ln>
              <a:solidFill>
                <a:srgbClr val="FFFFFF"/>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51F33A93-CFE3-63DB-1151-4091B7B670D5}"/>
              </a:ext>
            </a:extLst>
          </p:cNvPr>
          <p:cNvPicPr>
            <a:picLocks noChangeAspect="1"/>
          </p:cNvPicPr>
          <p:nvPr/>
        </p:nvPicPr>
        <p:blipFill>
          <a:blip r:embed="rId3"/>
          <a:stretch>
            <a:fillRect/>
          </a:stretch>
        </p:blipFill>
        <p:spPr>
          <a:xfrm>
            <a:off x="1120477" y="3380414"/>
            <a:ext cx="5673034" cy="1720870"/>
          </a:xfrm>
          <a:prstGeom prst="rect">
            <a:avLst/>
          </a:prstGeom>
        </p:spPr>
      </p:pic>
      <p:graphicFrame>
        <p:nvGraphicFramePr>
          <p:cNvPr id="10" name="Object 9">
            <a:extLst>
              <a:ext uri="{FF2B5EF4-FFF2-40B4-BE49-F238E27FC236}">
                <a16:creationId xmlns:a16="http://schemas.microsoft.com/office/drawing/2014/main" id="{8851D7CA-3E48-9BB7-9C32-0E60866F1504}"/>
              </a:ext>
            </a:extLst>
          </p:cNvPr>
          <p:cNvGraphicFramePr>
            <a:graphicFrameLocks noChangeAspect="1"/>
          </p:cNvGraphicFramePr>
          <p:nvPr/>
        </p:nvGraphicFramePr>
        <p:xfrm>
          <a:off x="3838485" y="4592150"/>
          <a:ext cx="2808047" cy="463183"/>
        </p:xfrm>
        <a:graphic>
          <a:graphicData uri="http://schemas.openxmlformats.org/presentationml/2006/ole">
            <mc:AlternateContent xmlns:mc="http://schemas.openxmlformats.org/markup-compatibility/2006">
              <mc:Choice xmlns:v="urn:schemas-microsoft-com:vml" Requires="v">
                <p:oleObj name="Equation" r:id="rId4" imgW="1231560" imgH="203040" progId="Equation.DSMT4">
                  <p:embed/>
                </p:oleObj>
              </mc:Choice>
              <mc:Fallback>
                <p:oleObj name="Equation" r:id="rId4" imgW="1231560" imgH="203040" progId="Equation.DSMT4">
                  <p:embed/>
                  <p:pic>
                    <p:nvPicPr>
                      <p:cNvPr id="10" name="Object 9">
                        <a:extLst>
                          <a:ext uri="{FF2B5EF4-FFF2-40B4-BE49-F238E27FC236}">
                            <a16:creationId xmlns:a16="http://schemas.microsoft.com/office/drawing/2014/main" id="{8851D7CA-3E48-9BB7-9C32-0E60866F1504}"/>
                          </a:ext>
                        </a:extLst>
                      </p:cNvPr>
                      <p:cNvPicPr/>
                      <p:nvPr/>
                    </p:nvPicPr>
                    <p:blipFill>
                      <a:blip r:embed="rId5"/>
                      <a:stretch>
                        <a:fillRect/>
                      </a:stretch>
                    </p:blipFill>
                    <p:spPr>
                      <a:xfrm>
                        <a:off x="3838485" y="4592150"/>
                        <a:ext cx="2808047" cy="463183"/>
                      </a:xfrm>
                      <a:prstGeom prst="rect">
                        <a:avLst/>
                      </a:prstGeom>
                    </p:spPr>
                  </p:pic>
                </p:oleObj>
              </mc:Fallback>
            </mc:AlternateContent>
          </a:graphicData>
        </a:graphic>
      </p:graphicFrame>
    </p:spTree>
    <p:extLst>
      <p:ext uri="{BB962C8B-B14F-4D97-AF65-F5344CB8AC3E}">
        <p14:creationId xmlns:p14="http://schemas.microsoft.com/office/powerpoint/2010/main" val="301717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297318-12AB-0927-D557-FA9CBE767A13}"/>
              </a:ext>
            </a:extLst>
          </p:cNvPr>
          <p:cNvPicPr>
            <a:picLocks noChangeAspect="1"/>
          </p:cNvPicPr>
          <p:nvPr/>
        </p:nvPicPr>
        <p:blipFill>
          <a:blip r:embed="rId2"/>
          <a:stretch>
            <a:fillRect/>
          </a:stretch>
        </p:blipFill>
        <p:spPr>
          <a:xfrm>
            <a:off x="328230" y="376338"/>
            <a:ext cx="10290940" cy="2066723"/>
          </a:xfrm>
          <a:prstGeom prst="rect">
            <a:avLst/>
          </a:prstGeom>
        </p:spPr>
      </p:pic>
      <p:pic>
        <p:nvPicPr>
          <p:cNvPr id="3" name="Picture 2">
            <a:extLst>
              <a:ext uri="{FF2B5EF4-FFF2-40B4-BE49-F238E27FC236}">
                <a16:creationId xmlns:a16="http://schemas.microsoft.com/office/drawing/2014/main" id="{1719FA37-75D1-927E-CBED-684627591291}"/>
              </a:ext>
            </a:extLst>
          </p:cNvPr>
          <p:cNvPicPr>
            <a:picLocks noChangeAspect="1"/>
          </p:cNvPicPr>
          <p:nvPr/>
        </p:nvPicPr>
        <p:blipFill>
          <a:blip r:embed="rId3"/>
          <a:stretch>
            <a:fillRect/>
          </a:stretch>
        </p:blipFill>
        <p:spPr>
          <a:xfrm>
            <a:off x="3286124" y="2443060"/>
            <a:ext cx="5476875" cy="4143553"/>
          </a:xfrm>
          <a:prstGeom prst="rect">
            <a:avLst/>
          </a:prstGeom>
        </p:spPr>
      </p:pic>
    </p:spTree>
    <p:extLst>
      <p:ext uri="{BB962C8B-B14F-4D97-AF65-F5344CB8AC3E}">
        <p14:creationId xmlns:p14="http://schemas.microsoft.com/office/powerpoint/2010/main" val="226465255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Dune">
  <a:themeElements>
    <a:clrScheme name="Dune">
      <a:dk1>
        <a:srgbClr val="131313"/>
      </a:dk1>
      <a:lt1>
        <a:sysClr val="window" lastClr="FFFFFF"/>
      </a:lt1>
      <a:dk2>
        <a:srgbClr val="203430"/>
      </a:dk2>
      <a:lt2>
        <a:srgbClr val="F0EDE6"/>
      </a:lt2>
      <a:accent1>
        <a:srgbClr val="A57361"/>
      </a:accent1>
      <a:accent2>
        <a:srgbClr val="CD9979"/>
      </a:accent2>
      <a:accent3>
        <a:srgbClr val="4E6C67"/>
      </a:accent3>
      <a:accent4>
        <a:srgbClr val="BA958C"/>
      </a:accent4>
      <a:accent5>
        <a:srgbClr val="A08C60"/>
      </a:accent5>
      <a:accent6>
        <a:srgbClr val="956969"/>
      </a:accent6>
      <a:hlink>
        <a:srgbClr val="B0685E"/>
      </a:hlink>
      <a:folHlink>
        <a:srgbClr val="5E827E"/>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id="{826328CA-5F67-4711-B85D-145ABD90F0C2}" vid="{19057A55-7D5A-4630-9E53-CA5ED6447771}"/>
    </a:ext>
  </a:extLst>
</a:theme>
</file>

<file path=ppt/theme/theme2.xml><?xml version="1.0" encoding="utf-8"?>
<a:theme xmlns:a="http://schemas.openxmlformats.org/drawingml/2006/main" name="GlowVTI">
  <a:themeElements>
    <a:clrScheme name="AnalogousFromDarkSeedLeftStep">
      <a:dk1>
        <a:srgbClr val="000000"/>
      </a:dk1>
      <a:lt1>
        <a:srgbClr val="FFFFFF"/>
      </a:lt1>
      <a:dk2>
        <a:srgbClr val="311C23"/>
      </a:dk2>
      <a:lt2>
        <a:srgbClr val="F0F3F3"/>
      </a:lt2>
      <a:accent1>
        <a:srgbClr val="D0443F"/>
      </a:accent1>
      <a:accent2>
        <a:srgbClr val="BF2E65"/>
      </a:accent2>
      <a:accent3>
        <a:srgbClr val="D03FB3"/>
      </a:accent3>
      <a:accent4>
        <a:srgbClr val="9F2EBF"/>
      </a:accent4>
      <a:accent5>
        <a:srgbClr val="753FD0"/>
      </a:accent5>
      <a:accent6>
        <a:srgbClr val="383FC2"/>
      </a:accent6>
      <a:hlink>
        <a:srgbClr val="833FBF"/>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3.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13797</TotalTime>
  <Words>3510</Words>
  <Application>Microsoft Macintosh PowerPoint</Application>
  <PresentationFormat>Widescreen</PresentationFormat>
  <Paragraphs>220</Paragraphs>
  <Slides>43</Slides>
  <Notes>31</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58" baseType="lpstr">
      <vt:lpstr>Aptos</vt:lpstr>
      <vt:lpstr>Arial</vt:lpstr>
      <vt:lpstr>Avenir Next LT Pro</vt:lpstr>
      <vt:lpstr>Bell MT</vt:lpstr>
      <vt:lpstr>Calibri</vt:lpstr>
      <vt:lpstr>Cambria Math</vt:lpstr>
      <vt:lpstr>Century Gothic</vt:lpstr>
      <vt:lpstr>Neue Haas Grotesk Text Pro</vt:lpstr>
      <vt:lpstr>Times New Roman</vt:lpstr>
      <vt:lpstr>TimesTenLTStd-Bold</vt:lpstr>
      <vt:lpstr>TimesTenLTStd-Roman</vt:lpstr>
      <vt:lpstr>Dune</vt:lpstr>
      <vt:lpstr>GlowVTI</vt:lpstr>
      <vt:lpstr>Mesh</vt:lpstr>
      <vt:lpstr>Equation</vt:lpstr>
      <vt:lpstr>Modern Introductory Statistics</vt:lpstr>
      <vt:lpstr>My History with Illinois Community Colleges and IMACC</vt:lpstr>
      <vt:lpstr>GAISE Outline </vt:lpstr>
      <vt:lpstr>GAISE Outline</vt:lpstr>
      <vt:lpstr>Data Frames</vt:lpstr>
      <vt:lpstr>PowerPoint Presentation</vt:lpstr>
      <vt:lpstr>PowerPoint Presentation</vt:lpstr>
      <vt:lpstr>PowerPoint Presentation</vt:lpstr>
      <vt:lpstr>PowerPoint Presentation</vt:lpstr>
      <vt:lpstr>Least-Squares Regression</vt:lpstr>
      <vt:lpstr>PowerPoint Presentation</vt:lpstr>
      <vt:lpstr>PowerPoint Presentation</vt:lpstr>
      <vt:lpstr>PowerPoint Presentation</vt:lpstr>
      <vt:lpstr>PowerPoint Presentation</vt:lpstr>
      <vt:lpstr>PowerPoint Presentation</vt:lpstr>
      <vt:lpstr>PowerPoint Presentation</vt:lpstr>
      <vt:lpstr>Simpson’s Paradox</vt:lpstr>
      <vt:lpstr>The Meaning of Level of Confidence</vt:lpstr>
      <vt:lpstr>Population Proportion of F0 Tornadoes:   0.459</vt:lpstr>
      <vt:lpstr>Obtain a Random Sample from the New Variable and Construct a 95% Confidence Interval</vt:lpstr>
      <vt:lpstr>Repeat this Process Many Times (Applet)</vt:lpstr>
      <vt:lpstr>Results</vt:lpstr>
      <vt:lpstr>What Is a P-value?</vt:lpstr>
      <vt:lpstr> A Small p-value suggests one of two things: </vt:lpstr>
      <vt:lpstr>PowerPoint Presentation</vt:lpstr>
      <vt:lpstr>PowerPoint Presentation</vt:lpstr>
      <vt:lpstr>Do your students understand what a P-value measures? </vt:lpstr>
      <vt:lpstr>Using an Urn</vt:lpstr>
      <vt:lpstr>PowerPoint Presentation</vt:lpstr>
      <vt:lpstr>PowerPoint Presentation</vt:lpstr>
      <vt:lpstr>The Role of Sample 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Sullivan</dc:creator>
  <cp:lastModifiedBy>Michael Sullivan</cp:lastModifiedBy>
  <cp:revision>21</cp:revision>
  <dcterms:created xsi:type="dcterms:W3CDTF">2026-03-26T18:21:31Z</dcterms:created>
  <dcterms:modified xsi:type="dcterms:W3CDTF">2026-04-11T11:33:49Z</dcterms:modified>
</cp:coreProperties>
</file>