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2"/>
  </p:notesMasterIdLst>
  <p:sldIdLst>
    <p:sldId id="256" r:id="rId2"/>
    <p:sldId id="257" r:id="rId3"/>
    <p:sldId id="336" r:id="rId4"/>
    <p:sldId id="333" r:id="rId5"/>
    <p:sldId id="306" r:id="rId6"/>
    <p:sldId id="309" r:id="rId7"/>
    <p:sldId id="326" r:id="rId8"/>
    <p:sldId id="334" r:id="rId9"/>
    <p:sldId id="327" r:id="rId10"/>
    <p:sldId id="308" r:id="rId11"/>
    <p:sldId id="317" r:id="rId12"/>
    <p:sldId id="337" r:id="rId13"/>
    <p:sldId id="311" r:id="rId14"/>
    <p:sldId id="307" r:id="rId15"/>
    <p:sldId id="312" r:id="rId16"/>
    <p:sldId id="313" r:id="rId17"/>
    <p:sldId id="335" r:id="rId18"/>
    <p:sldId id="332" r:id="rId19"/>
    <p:sldId id="348" r:id="rId20"/>
    <p:sldId id="258" r:id="rId21"/>
    <p:sldId id="339" r:id="rId22"/>
    <p:sldId id="341" r:id="rId23"/>
    <p:sldId id="315" r:id="rId24"/>
    <p:sldId id="304" r:id="rId25"/>
    <p:sldId id="328" r:id="rId26"/>
    <p:sldId id="343" r:id="rId27"/>
    <p:sldId id="349" r:id="rId28"/>
    <p:sldId id="350" r:id="rId29"/>
    <p:sldId id="351" r:id="rId30"/>
    <p:sldId id="329" r:id="rId31"/>
    <p:sldId id="331" r:id="rId32"/>
    <p:sldId id="259" r:id="rId33"/>
    <p:sldId id="260" r:id="rId34"/>
    <p:sldId id="261" r:id="rId35"/>
    <p:sldId id="262" r:id="rId36"/>
    <p:sldId id="263" r:id="rId37"/>
    <p:sldId id="264" r:id="rId38"/>
    <p:sldId id="289" r:id="rId39"/>
    <p:sldId id="324" r:id="rId40"/>
    <p:sldId id="325" r:id="rId41"/>
    <p:sldId id="352" r:id="rId42"/>
    <p:sldId id="290" r:id="rId43"/>
    <p:sldId id="277" r:id="rId44"/>
    <p:sldId id="278" r:id="rId45"/>
    <p:sldId id="286" r:id="rId46"/>
    <p:sldId id="287" r:id="rId47"/>
    <p:sldId id="288" r:id="rId48"/>
    <p:sldId id="276" r:id="rId49"/>
    <p:sldId id="279" r:id="rId50"/>
    <p:sldId id="280" r:id="rId51"/>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06E05F-F3D5-4F29-A8D0-74766B849E64}">
          <p14:sldIdLst>
            <p14:sldId id="256"/>
            <p14:sldId id="257"/>
            <p14:sldId id="336"/>
            <p14:sldId id="333"/>
            <p14:sldId id="306"/>
            <p14:sldId id="309"/>
            <p14:sldId id="326"/>
            <p14:sldId id="334"/>
            <p14:sldId id="327"/>
            <p14:sldId id="308"/>
            <p14:sldId id="317"/>
            <p14:sldId id="337"/>
            <p14:sldId id="311"/>
            <p14:sldId id="307"/>
            <p14:sldId id="312"/>
            <p14:sldId id="313"/>
            <p14:sldId id="335"/>
            <p14:sldId id="332"/>
            <p14:sldId id="348"/>
            <p14:sldId id="258"/>
            <p14:sldId id="339"/>
            <p14:sldId id="341"/>
            <p14:sldId id="315"/>
            <p14:sldId id="304"/>
            <p14:sldId id="328"/>
            <p14:sldId id="343"/>
            <p14:sldId id="349"/>
            <p14:sldId id="350"/>
            <p14:sldId id="351"/>
            <p14:sldId id="329"/>
            <p14:sldId id="331"/>
            <p14:sldId id="259"/>
            <p14:sldId id="260"/>
            <p14:sldId id="261"/>
            <p14:sldId id="262"/>
            <p14:sldId id="263"/>
            <p14:sldId id="264"/>
            <p14:sldId id="289"/>
            <p14:sldId id="324"/>
            <p14:sldId id="325"/>
            <p14:sldId id="352"/>
            <p14:sldId id="290"/>
            <p14:sldId id="277"/>
            <p14:sldId id="278"/>
            <p14:sldId id="286"/>
            <p14:sldId id="287"/>
            <p14:sldId id="288"/>
            <p14:sldId id="276"/>
            <p14:sldId id="279"/>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54695" autoAdjust="0"/>
  </p:normalViewPr>
  <p:slideViewPr>
    <p:cSldViewPr snapToGrid="0">
      <p:cViewPr varScale="1">
        <p:scale>
          <a:sx n="43" d="100"/>
          <a:sy n="43" d="100"/>
        </p:scale>
        <p:origin x="3184"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5088" cy="466116"/>
          </a:xfrm>
          <a:prstGeom prst="rect">
            <a:avLst/>
          </a:prstGeom>
        </p:spPr>
        <p:txBody>
          <a:bodyPr vert="horz" lIns="93098" tIns="46549" rIns="93098" bIns="46549" rtlCol="0"/>
          <a:lstStyle>
            <a:lvl1pPr algn="l">
              <a:defRPr sz="1200"/>
            </a:lvl1pPr>
          </a:lstStyle>
          <a:p>
            <a:endParaRPr lang="en-US"/>
          </a:p>
        </p:txBody>
      </p:sp>
      <p:sp>
        <p:nvSpPr>
          <p:cNvPr id="3" name="Date Placeholder 2"/>
          <p:cNvSpPr>
            <a:spLocks noGrp="1"/>
          </p:cNvSpPr>
          <p:nvPr>
            <p:ph type="dt" idx="1"/>
          </p:nvPr>
        </p:nvSpPr>
        <p:spPr>
          <a:xfrm>
            <a:off x="3967341" y="0"/>
            <a:ext cx="3035088" cy="466116"/>
          </a:xfrm>
          <a:prstGeom prst="rect">
            <a:avLst/>
          </a:prstGeom>
        </p:spPr>
        <p:txBody>
          <a:bodyPr vert="horz" lIns="93098" tIns="46549" rIns="93098" bIns="46549" rtlCol="0"/>
          <a:lstStyle>
            <a:lvl1pPr algn="r">
              <a:defRPr sz="1200"/>
            </a:lvl1pPr>
          </a:lstStyle>
          <a:p>
            <a:fld id="{E0743C08-9DA0-4495-98EF-8DD9043C4C23}" type="datetimeFigureOut">
              <a:rPr lang="en-US" smtClean="0"/>
              <a:t>4/6/26</a:t>
            </a:fld>
            <a:endParaRPr lang="en-US"/>
          </a:p>
        </p:txBody>
      </p:sp>
      <p:sp>
        <p:nvSpPr>
          <p:cNvPr id="4" name="Slide Image Placeholder 3"/>
          <p:cNvSpPr>
            <a:spLocks noGrp="1" noRot="1" noChangeAspect="1"/>
          </p:cNvSpPr>
          <p:nvPr>
            <p:ph type="sldImg" idx="2"/>
          </p:nvPr>
        </p:nvSpPr>
        <p:spPr>
          <a:xfrm>
            <a:off x="715963" y="1160463"/>
            <a:ext cx="5572125" cy="3135312"/>
          </a:xfrm>
          <a:prstGeom prst="rect">
            <a:avLst/>
          </a:prstGeom>
          <a:noFill/>
          <a:ln w="12700">
            <a:solidFill>
              <a:prstClr val="black"/>
            </a:solidFill>
          </a:ln>
        </p:spPr>
        <p:txBody>
          <a:bodyPr vert="horz" lIns="93098" tIns="46549" rIns="93098" bIns="46549" rtlCol="0" anchor="ctr"/>
          <a:lstStyle/>
          <a:p>
            <a:endParaRPr lang="en-US"/>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098" tIns="46549" rIns="93098" bIns="465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3936"/>
            <a:ext cx="3035088" cy="466115"/>
          </a:xfrm>
          <a:prstGeom prst="rect">
            <a:avLst/>
          </a:prstGeom>
        </p:spPr>
        <p:txBody>
          <a:bodyPr vert="horz" lIns="93098" tIns="46549" rIns="93098" bIns="46549"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098" tIns="46549" rIns="93098" bIns="46549" rtlCol="0" anchor="b"/>
          <a:lstStyle>
            <a:lvl1pPr algn="r">
              <a:defRPr sz="1200"/>
            </a:lvl1pPr>
          </a:lstStyle>
          <a:p>
            <a:fld id="{62008B5A-BA89-45E8-95F5-9B4505B2FA3A}" type="slidenum">
              <a:rPr lang="en-US" smtClean="0"/>
              <a:t>‹#›</a:t>
            </a:fld>
            <a:endParaRPr lang="en-US"/>
          </a:p>
        </p:txBody>
      </p:sp>
    </p:spTree>
    <p:extLst>
      <p:ext uri="{BB962C8B-B14F-4D97-AF65-F5344CB8AC3E}">
        <p14:creationId xmlns:p14="http://schemas.microsoft.com/office/powerpoint/2010/main" val="257014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mc.ncbi.nlm.nih.gov/articles/PMC12179260/#Fn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1</a:t>
            </a:fld>
            <a:endParaRPr lang="en-US"/>
          </a:p>
        </p:txBody>
      </p:sp>
    </p:spTree>
    <p:extLst>
      <p:ext uri="{BB962C8B-B14F-4D97-AF65-F5344CB8AC3E}">
        <p14:creationId xmlns:p14="http://schemas.microsoft.com/office/powerpoint/2010/main" val="2875461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“Grounded in cognitive offloading and desirable difficulties, we ask whether unrestricted access to ChatGPT during self-directed study helps or harms long-term knowledge retention. Cognitive offloading predicts that when external tools shoulder core mental work, learners expend less effort during encoding; desirable difficulties predict that removing productive struggle reduces durable memory. ”</a:t>
            </a:r>
          </a:p>
          <a:p>
            <a:endParaRPr lang="en-US" dirty="0"/>
          </a:p>
          <a:p>
            <a:r>
              <a:rPr lang="en-US" dirty="0"/>
              <a:t>[Click] “</a:t>
            </a:r>
            <a:r>
              <a:rPr lang="en-US" dirty="0">
                <a:solidFill>
                  <a:srgbClr val="1F1F1F"/>
                </a:solidFill>
                <a:latin typeface="ElsevierGulliver"/>
              </a:rPr>
              <a:t>When students use ChatGPT to immediately obtain explanations, examples, or solutions, they bypass the productive struggle that characterizes effective learning.”</a:t>
            </a:r>
            <a:endParaRPr lang="en-US" dirty="0"/>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10</a:t>
            </a:fld>
            <a:endParaRPr lang="en-US"/>
          </a:p>
        </p:txBody>
      </p:sp>
    </p:spTree>
    <p:extLst>
      <p:ext uri="{BB962C8B-B14F-4D97-AF65-F5344CB8AC3E}">
        <p14:creationId xmlns:p14="http://schemas.microsoft.com/office/powerpoint/2010/main" val="3686584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this leads to a situation where students do not retain the knowledge over time.  Here is the “forgetting curve” over the 45 days.  The two curves are interpolated based on the day 0 and day 45 measurements.  </a:t>
            </a:r>
          </a:p>
          <a:p>
            <a:endParaRPr lang="en-US" dirty="0"/>
          </a:p>
          <a:p>
            <a:r>
              <a:rPr lang="en-US" dirty="0"/>
              <a:t>The Forgetting Curve is an exponential decay model where the independent variable is days since learning. The dependent variable is knowledge retention. </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11</a:t>
            </a:fld>
            <a:endParaRPr lang="en-US"/>
          </a:p>
        </p:txBody>
      </p:sp>
    </p:spTree>
    <p:extLst>
      <p:ext uri="{BB962C8B-B14F-4D97-AF65-F5344CB8AC3E}">
        <p14:creationId xmlns:p14="http://schemas.microsoft.com/office/powerpoint/2010/main" val="1625291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427">
              <a:defRPr/>
            </a:pPr>
            <a:r>
              <a:rPr lang="en-US" dirty="0"/>
              <a:t>Can generative AI be used as an effective tool for learning? </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12</a:t>
            </a:fld>
            <a:endParaRPr lang="en-US"/>
          </a:p>
        </p:txBody>
      </p:sp>
    </p:spTree>
    <p:extLst>
      <p:ext uri="{BB962C8B-B14F-4D97-AF65-F5344CB8AC3E}">
        <p14:creationId xmlns:p14="http://schemas.microsoft.com/office/powerpoint/2010/main" val="1065814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Bloom's Two-Sigma Problem</a:t>
            </a:r>
            <a:r>
              <a:rPr lang="en-US" dirty="0"/>
              <a:t> is the observation that students who receive one-on-one expert tutoring perform </a:t>
            </a:r>
            <a:r>
              <a:rPr lang="en-US" b="1" dirty="0"/>
              <a:t>two standard deviations</a:t>
            </a:r>
            <a:r>
              <a:rPr lang="en-US" dirty="0"/>
              <a:t> better than students in a traditional classroom.  The problem is that one-on-one tutoring is not scalable.  Some of you may recall that a solution to this problem was the emporium model.  This model allowed students to work in a lab setting at their own pace where the instructor served as the guide on the side.  Students could self-accelerate through the program.  It was adopted primarily to address the problem that students were coming to college without the necessary math skills to enroll in a college level math course.  </a:t>
            </a:r>
          </a:p>
          <a:p>
            <a:endParaRPr lang="en-US" dirty="0"/>
          </a:p>
          <a:p>
            <a:r>
              <a:rPr lang="en-US" dirty="0"/>
              <a:t>Can AI mimic the learning experience one would get from an expert human tutor?  Researchers at Harvard University attempted to answer this question in a randomized controlled experiment. </a:t>
            </a:r>
          </a:p>
        </p:txBody>
      </p:sp>
      <p:sp>
        <p:nvSpPr>
          <p:cNvPr id="4" name="Slide Number Placeholder 3"/>
          <p:cNvSpPr>
            <a:spLocks noGrp="1"/>
          </p:cNvSpPr>
          <p:nvPr>
            <p:ph type="sldNum" sz="quarter" idx="5"/>
          </p:nvPr>
        </p:nvSpPr>
        <p:spPr/>
        <p:txBody>
          <a:bodyPr/>
          <a:lstStyle/>
          <a:p>
            <a:fld id="{62008B5A-BA89-45E8-95F5-9B4505B2FA3A}" type="slidenum">
              <a:rPr lang="en-US" smtClean="0"/>
              <a:t>13</a:t>
            </a:fld>
            <a:endParaRPr lang="en-US"/>
          </a:p>
        </p:txBody>
      </p:sp>
    </p:spTree>
    <p:extLst>
      <p:ext uri="{BB962C8B-B14F-4D97-AF65-F5344CB8AC3E}">
        <p14:creationId xmlns:p14="http://schemas.microsoft.com/office/powerpoint/2010/main" val="66666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was conducted as a randomized controlled experiment of an undergraduate physics course.  During week 1 of classes, 194 students were randomly assigned to either an AI-supported lesson at home or an active learning lesson in class. The treatments were reversed in week 2. To establish baseline knowledge, students from both groups completed a pre-test prior to each lesson.  Following each lesson, students completed a post-test. Learning gains were measured from baseline knowledge.  Note: Harvard is home to Eric Mazur who championed the importance of active learning. He also developed Learning </a:t>
            </a:r>
            <a:r>
              <a:rPr lang="en-US" dirty="0" err="1"/>
              <a:t>Catalytics</a:t>
            </a:r>
            <a:r>
              <a:rPr lang="en-US" dirty="0"/>
              <a:t>, which is an online personal response system available through Pearson’s </a:t>
            </a:r>
            <a:r>
              <a:rPr lang="en-US" dirty="0" err="1"/>
              <a:t>MyLab</a:t>
            </a:r>
            <a:r>
              <a:rPr lang="en-US" dirty="0"/>
              <a:t>.  </a:t>
            </a:r>
          </a:p>
        </p:txBody>
      </p:sp>
      <p:sp>
        <p:nvSpPr>
          <p:cNvPr id="4" name="Slide Number Placeholder 3"/>
          <p:cNvSpPr>
            <a:spLocks noGrp="1"/>
          </p:cNvSpPr>
          <p:nvPr>
            <p:ph type="sldNum" sz="quarter" idx="5"/>
          </p:nvPr>
        </p:nvSpPr>
        <p:spPr/>
        <p:txBody>
          <a:bodyPr/>
          <a:lstStyle/>
          <a:p>
            <a:fld id="{62008B5A-BA89-45E8-95F5-9B4505B2FA3A}" type="slidenum">
              <a:rPr lang="en-US" smtClean="0"/>
              <a:t>14</a:t>
            </a:fld>
            <a:endParaRPr lang="en-US"/>
          </a:p>
        </p:txBody>
      </p:sp>
    </p:spTree>
    <p:extLst>
      <p:ext uri="{BB962C8B-B14F-4D97-AF65-F5344CB8AC3E}">
        <p14:creationId xmlns:p14="http://schemas.microsoft.com/office/powerpoint/2010/main" val="960975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gains were measured by comparing the post-test scores of the AI group and the in-class active learning group to the pre-test scores of the two groups combined. Students in the AI group exhibited a higher median (M) post-score (M = 4.5, N = 142) compared to those in the in-class active learning group (M = 3.5, N = 174). The median learning gains for students, relative to the pre-test baseline (M = 2.75, N = 316), in the AI-tutored group were over double</a:t>
            </a:r>
            <a:r>
              <a:rPr lang="en-US" u="sng" baseline="30000" dirty="0"/>
              <a:t> </a:t>
            </a:r>
            <a:r>
              <a:rPr lang="en-US" dirty="0"/>
              <a:t>those for students in the in-class active learning group. A two-sample rank-sum (Mann–Whitney) test was used to compare the distribution of post-scores of the two groups. The analysis revealed a statistically significant difference (z = -5.6, </a:t>
            </a:r>
            <a:r>
              <a:rPr lang="en-US" i="1" dirty="0"/>
              <a:t>p</a:t>
            </a:r>
            <a:r>
              <a:rPr lang="en-US" dirty="0"/>
              <a:t> &lt; 10</a:t>
            </a:r>
            <a:r>
              <a:rPr lang="en-US" baseline="30000" dirty="0"/>
              <a:t>–8</a:t>
            </a:r>
            <a:r>
              <a:rPr lang="en-US" dirty="0"/>
              <a:t>). The figure shows aggregate results (weeks 1 and 2 combined)</a:t>
            </a:r>
            <a:r>
              <a:rPr lang="en-US" u="sng" baseline="30000" dirty="0">
                <a:hlinkClick r:id="rId3"/>
              </a:rPr>
              <a:t>6</a:t>
            </a:r>
            <a:r>
              <a:rPr lang="en-US" dirty="0"/>
              <a:t> of the learning gains for the group taught with in-class active learning compared to the group  taught with the AI tutor.</a:t>
            </a:r>
          </a:p>
          <a:p>
            <a:endParaRPr lang="en-US" dirty="0"/>
          </a:p>
          <a:p>
            <a:r>
              <a:rPr lang="en-US" dirty="0"/>
              <a:t>Comparison of learning gains: A comparison of mean post-test performance between students taught with the in-class active learning and students taught with the AI tutor. Dotted line represents students’ mean baseline knowledge before the lesson (i.e., the pre-test scores of both groups). Error bars show one standard error of the mean.</a:t>
            </a:r>
          </a:p>
        </p:txBody>
      </p:sp>
      <p:sp>
        <p:nvSpPr>
          <p:cNvPr id="4" name="Slide Number Placeholder 3"/>
          <p:cNvSpPr>
            <a:spLocks noGrp="1"/>
          </p:cNvSpPr>
          <p:nvPr>
            <p:ph type="sldNum" sz="quarter" idx="5"/>
          </p:nvPr>
        </p:nvSpPr>
        <p:spPr/>
        <p:txBody>
          <a:bodyPr/>
          <a:lstStyle/>
          <a:p>
            <a:fld id="{62008B5A-BA89-45E8-95F5-9B4505B2FA3A}" type="slidenum">
              <a:rPr lang="en-US" smtClean="0"/>
              <a:t>15</a:t>
            </a:fld>
            <a:endParaRPr lang="en-US"/>
          </a:p>
        </p:txBody>
      </p:sp>
    </p:spTree>
    <p:extLst>
      <p:ext uri="{BB962C8B-B14F-4D97-AF65-F5344CB8AC3E}">
        <p14:creationId xmlns:p14="http://schemas.microsoft.com/office/powerpoint/2010/main" val="3483820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 75-minute period, the in-class students spent 15 minutes taking the pre- and post-tests; which left 60 minutes spent on learning. For students in the AI group, their use of the AI tutor platform was tracked to measure how long they spent on the material. See the distribution. Notice that 70% of students in the AI group spent less than 60 minutes on task, while 30% spent more than 60 minutes on task. The median time on task for students in the AI group was 49 minutes.  In the AI group students spent the time needed to learn the material and then moved on.  This flexibility is not available in the active learning environment. </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16</a:t>
            </a:fld>
            <a:endParaRPr lang="en-US"/>
          </a:p>
        </p:txBody>
      </p:sp>
    </p:spTree>
    <p:extLst>
      <p:ext uri="{BB962C8B-B14F-4D97-AF65-F5344CB8AC3E}">
        <p14:creationId xmlns:p14="http://schemas.microsoft.com/office/powerpoint/2010/main" val="1380389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427">
              <a:defRPr/>
            </a:pPr>
            <a:r>
              <a:rPr lang="en-US" dirty="0"/>
              <a:t>Using advanced methods that controlled for variables such as incoming course knowledge, experience with ChatGPT, and class topic covered in week 1 vs. week 2, it was found students using AI scored between 0.73 and 1.3 standard deviations better than students in the active learning classroom.  So, not quite the 2 standard deviation gain of one-on-one tutoring, but better than an active classroom setting (and certainly better than a passive classroom lecture setting). </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17</a:t>
            </a:fld>
            <a:endParaRPr lang="en-US"/>
          </a:p>
        </p:txBody>
      </p:sp>
    </p:spTree>
    <p:extLst>
      <p:ext uri="{BB962C8B-B14F-4D97-AF65-F5344CB8AC3E}">
        <p14:creationId xmlns:p14="http://schemas.microsoft.com/office/powerpoint/2010/main" val="2940493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recap where we are.  Study #1 suggested AI can be used to assist in learning, but the ”learning” was short-term.  Study #2 suggested that AI-assisted learning has a greater rate of decay than traditional learning.  Study #3 suggested an AI-tutor can outperform an active classroom.  However, the ”learning” in Study #3 was also short-term.  So, can we teach students how to prompt their favorite LLM to avoid cognitive offloading while harnessing the role AI could play in acting as an expert tutor?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in the camp that says LLMs can be used in the early stages of learning while behaving as a tutor.  LLMs should be used as a Socratic tutor to assist in learning, not as a mechanism for providing answers. Ultimately, this tool must be put away to make sure students operate in the Zone of Proximal Development. This is non-negotiable.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 recall when I was in school, I would use resources such as solution manuals to help me learn the material.  However, I would always go back and redo my homework a second and third time without this aid to prove I knew the content.  This is what our students need to be encouraged to do as well.  At the end of the day, LLMs are not a panacea.  Students must put in the hard work.  Just as you cannot watch someone play the piano and expect to be an expert pianist, you cannot use LLMs (or any other resource) to complete homework and expect to do well on an exam. </a:t>
            </a:r>
          </a:p>
        </p:txBody>
      </p:sp>
      <p:sp>
        <p:nvSpPr>
          <p:cNvPr id="4" name="Slide Number Placeholder 3"/>
          <p:cNvSpPr>
            <a:spLocks noGrp="1"/>
          </p:cNvSpPr>
          <p:nvPr>
            <p:ph type="sldNum" sz="quarter" idx="5"/>
          </p:nvPr>
        </p:nvSpPr>
        <p:spPr/>
        <p:txBody>
          <a:bodyPr/>
          <a:lstStyle/>
          <a:p>
            <a:fld id="{62008B5A-BA89-45E8-95F5-9B4505B2FA3A}" type="slidenum">
              <a:rPr lang="en-US" smtClean="0"/>
              <a:t>18</a:t>
            </a:fld>
            <a:endParaRPr lang="en-US"/>
          </a:p>
        </p:txBody>
      </p:sp>
    </p:spTree>
    <p:extLst>
      <p:ext uri="{BB962C8B-B14F-4D97-AF65-F5344CB8AC3E}">
        <p14:creationId xmlns:p14="http://schemas.microsoft.com/office/powerpoint/2010/main" val="2290535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by Nelson Dellis regarding how AI should be used tool for learning by using AI as a Socratic tutor.  </a:t>
            </a:r>
          </a:p>
        </p:txBody>
      </p:sp>
      <p:sp>
        <p:nvSpPr>
          <p:cNvPr id="4" name="Slide Number Placeholder 3"/>
          <p:cNvSpPr>
            <a:spLocks noGrp="1"/>
          </p:cNvSpPr>
          <p:nvPr>
            <p:ph type="sldNum" sz="quarter" idx="5"/>
          </p:nvPr>
        </p:nvSpPr>
        <p:spPr/>
        <p:txBody>
          <a:bodyPr/>
          <a:lstStyle/>
          <a:p>
            <a:fld id="{62008B5A-BA89-45E8-95F5-9B4505B2FA3A}" type="slidenum">
              <a:rPr lang="en-US" smtClean="0"/>
              <a:t>19</a:t>
            </a:fld>
            <a:endParaRPr lang="en-US"/>
          </a:p>
        </p:txBody>
      </p:sp>
    </p:spTree>
    <p:extLst>
      <p:ext uri="{BB962C8B-B14F-4D97-AF65-F5344CB8AC3E}">
        <p14:creationId xmlns:p14="http://schemas.microsoft.com/office/powerpoint/2010/main" val="3782234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427">
              <a:defRPr/>
            </a:pPr>
            <a:r>
              <a:rPr lang="en-US" b="1" dirty="0"/>
              <a:t>Cognitive offloading</a:t>
            </a:r>
            <a:r>
              <a:rPr lang="en-US" dirty="0"/>
              <a:t> is the process of using external tools or resources to reduce/replace the mental effort required to complete a task.. It is said that Socrates opposed the written word because it did the cognitive offloading of memorizing a speech.  Some modern examples:   remembering phone numbers…now phones do this; using a map…Waze; arithmetic…four-function calculators; and so on.  Each time new technology is developed, instructors must adapt their approach to teaching and students must adapt the approach to learning.  </a:t>
            </a:r>
          </a:p>
          <a:p>
            <a:pPr defTabSz="903427">
              <a:defRPr/>
            </a:pPr>
            <a:endParaRPr lang="en-US" dirty="0"/>
          </a:p>
          <a:p>
            <a:pPr defTabSz="903427">
              <a:defRPr/>
            </a:pPr>
            <a:r>
              <a:rPr lang="en-US" dirty="0"/>
              <a:t>Pascal invented the four-function calculator in the mid-1600s. Scientific calculators in the 1970s (goodbye to interpolation); graphing calculators in the late 1990s; we did this with computer algebra systems and statistical spreadsheets in the 2000s.  We learned to “Google-proof” our exams.  Now, we now need to figure this out with LLMs.  </a:t>
            </a:r>
          </a:p>
          <a:p>
            <a:pPr defTabSz="903427">
              <a:defRPr/>
            </a:pPr>
            <a:endParaRPr lang="en-US" dirty="0"/>
          </a:p>
          <a:p>
            <a:pPr defTabSz="903427">
              <a:defRPr/>
            </a:pPr>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2</a:t>
            </a:fld>
            <a:endParaRPr lang="en-US"/>
          </a:p>
        </p:txBody>
      </p:sp>
    </p:spTree>
    <p:extLst>
      <p:ext uri="{BB962C8B-B14F-4D97-AF65-F5344CB8AC3E}">
        <p14:creationId xmlns:p14="http://schemas.microsoft.com/office/powerpoint/2010/main" val="2854137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on the fence regarding the use of AI in your classrooms, I ask you to consider one other factor.  When our students leave our universities, they are going to submit themselves to the workforce.  What skills do current employers expect recent grads to have? Here are some quotes from current CEOs: </a:t>
            </a:r>
          </a:p>
          <a:p>
            <a:endParaRPr lang="en-US" dirty="0"/>
          </a:p>
          <a:p>
            <a:endParaRPr lang="en-US" dirty="0"/>
          </a:p>
        </p:txBody>
      </p:sp>
      <p:sp>
        <p:nvSpPr>
          <p:cNvPr id="4" name="Slide Number Placeholder 3"/>
          <p:cNvSpPr>
            <a:spLocks noGrp="1"/>
          </p:cNvSpPr>
          <p:nvPr>
            <p:ph type="sldNum" sz="quarter" idx="5"/>
          </p:nvPr>
        </p:nvSpPr>
        <p:spPr/>
        <p:txBody>
          <a:bodyPr/>
          <a:lstStyle/>
          <a:p>
            <a:pPr defTabSz="903427">
              <a:defRPr/>
            </a:pPr>
            <a:fld id="{62008B5A-BA89-45E8-95F5-9B4505B2FA3A}" type="slidenum">
              <a:rPr lang="en-US">
                <a:solidFill>
                  <a:prstClr val="black"/>
                </a:solidFill>
                <a:latin typeface="Aptos" panose="02110004020202020204"/>
              </a:rPr>
              <a:pPr defTabSz="903427">
                <a:defRPr/>
              </a:pPr>
              <a:t>20</a:t>
            </a:fld>
            <a:endParaRPr lang="en-US">
              <a:solidFill>
                <a:prstClr val="black"/>
              </a:solidFill>
              <a:latin typeface="Aptos" panose="02110004020202020204"/>
            </a:endParaRPr>
          </a:p>
        </p:txBody>
      </p:sp>
    </p:spTree>
    <p:extLst>
      <p:ext uri="{BB962C8B-B14F-4D97-AF65-F5344CB8AC3E}">
        <p14:creationId xmlns:p14="http://schemas.microsoft.com/office/powerpoint/2010/main" val="491524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21</a:t>
            </a:fld>
            <a:endParaRPr lang="en-US"/>
          </a:p>
        </p:txBody>
      </p:sp>
    </p:spTree>
    <p:extLst>
      <p:ext uri="{BB962C8B-B14F-4D97-AF65-F5344CB8AC3E}">
        <p14:creationId xmlns:p14="http://schemas.microsoft.com/office/powerpoint/2010/main" val="2289032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22</a:t>
            </a:fld>
            <a:endParaRPr lang="en-US"/>
          </a:p>
        </p:txBody>
      </p:sp>
    </p:spTree>
    <p:extLst>
      <p:ext uri="{BB962C8B-B14F-4D97-AF65-F5344CB8AC3E}">
        <p14:creationId xmlns:p14="http://schemas.microsoft.com/office/powerpoint/2010/main" val="705486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an LLM may be used as a tutor. </a:t>
            </a:r>
          </a:p>
        </p:txBody>
      </p:sp>
      <p:sp>
        <p:nvSpPr>
          <p:cNvPr id="4" name="Slide Number Placeholder 3"/>
          <p:cNvSpPr>
            <a:spLocks noGrp="1"/>
          </p:cNvSpPr>
          <p:nvPr>
            <p:ph type="sldNum" sz="quarter" idx="5"/>
          </p:nvPr>
        </p:nvSpPr>
        <p:spPr/>
        <p:txBody>
          <a:bodyPr/>
          <a:lstStyle/>
          <a:p>
            <a:fld id="{62008B5A-BA89-45E8-95F5-9B4505B2FA3A}" type="slidenum">
              <a:rPr lang="en-US" smtClean="0"/>
              <a:t>23</a:t>
            </a:fld>
            <a:endParaRPr lang="en-US"/>
          </a:p>
        </p:txBody>
      </p:sp>
    </p:spTree>
    <p:extLst>
      <p:ext uri="{BB962C8B-B14F-4D97-AF65-F5344CB8AC3E}">
        <p14:creationId xmlns:p14="http://schemas.microsoft.com/office/powerpoint/2010/main" val="3786835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 to ChatGPT.  Click + next to “Ask anything”.  Click More.  Choose “Study and Learn”</a:t>
            </a:r>
            <a:endParaRPr lang="en-US" dirty="0"/>
          </a:p>
          <a:p>
            <a:r>
              <a:rPr lang="en-US" dirty="0"/>
              <a:t>Metacognition (Flavell).  Commonly referred to as “thinking about thinking”.  Plan &gt; Monitor &gt; Assess…</a:t>
            </a:r>
          </a:p>
          <a:p>
            <a:r>
              <a:rPr lang="en-US" dirty="0"/>
              <a:t>How AI can help with Metacognition…Use AI as a Thinking Partner</a:t>
            </a:r>
          </a:p>
          <a:p>
            <a:r>
              <a:rPr lang="en-US" dirty="0"/>
              <a:t>Ask reflective questions instead of providing solutions</a:t>
            </a:r>
          </a:p>
          <a:p>
            <a:r>
              <a:rPr lang="en-US" dirty="0"/>
              <a:t>Offering feedback that promotes self-explanation</a:t>
            </a:r>
          </a:p>
          <a:p>
            <a:r>
              <a:rPr lang="en-US" dirty="0"/>
              <a:t>Personalizing practice while encouraging strategic thinking </a:t>
            </a:r>
          </a:p>
          <a:p>
            <a:r>
              <a:rPr lang="en-US" dirty="0"/>
              <a:t>Modeling growth mindset language </a:t>
            </a:r>
          </a:p>
          <a:p>
            <a:endParaRPr lang="en-US" dirty="0"/>
          </a:p>
          <a:p>
            <a:r>
              <a:rPr lang="en-US" b="1" dirty="0"/>
              <a:t>Google Gemini has “Guided Learning” under Agents. </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24</a:t>
            </a:fld>
            <a:endParaRPr lang="en-US"/>
          </a:p>
        </p:txBody>
      </p:sp>
    </p:spTree>
    <p:extLst>
      <p:ext uri="{BB962C8B-B14F-4D97-AF65-F5344CB8AC3E}">
        <p14:creationId xmlns:p14="http://schemas.microsoft.com/office/powerpoint/2010/main" val="3300912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using ChatGPT as a tutor.  </a:t>
            </a:r>
          </a:p>
        </p:txBody>
      </p:sp>
      <p:sp>
        <p:nvSpPr>
          <p:cNvPr id="4" name="Slide Number Placeholder 3"/>
          <p:cNvSpPr>
            <a:spLocks noGrp="1"/>
          </p:cNvSpPr>
          <p:nvPr>
            <p:ph type="sldNum" sz="quarter" idx="5"/>
          </p:nvPr>
        </p:nvSpPr>
        <p:spPr/>
        <p:txBody>
          <a:bodyPr/>
          <a:lstStyle/>
          <a:p>
            <a:fld id="{62008B5A-BA89-45E8-95F5-9B4505B2FA3A}" type="slidenum">
              <a:rPr lang="en-US" smtClean="0"/>
              <a:t>25</a:t>
            </a:fld>
            <a:endParaRPr lang="en-US"/>
          </a:p>
        </p:txBody>
      </p:sp>
    </p:spTree>
    <p:extLst>
      <p:ext uri="{BB962C8B-B14F-4D97-AF65-F5344CB8AC3E}">
        <p14:creationId xmlns:p14="http://schemas.microsoft.com/office/powerpoint/2010/main" val="4047978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26</a:t>
            </a:fld>
            <a:endParaRPr lang="en-US"/>
          </a:p>
        </p:txBody>
      </p:sp>
    </p:spTree>
    <p:extLst>
      <p:ext uri="{BB962C8B-B14F-4D97-AF65-F5344CB8AC3E}">
        <p14:creationId xmlns:p14="http://schemas.microsoft.com/office/powerpoint/2010/main" val="1733730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27</a:t>
            </a:fld>
            <a:endParaRPr lang="en-US"/>
          </a:p>
        </p:txBody>
      </p:sp>
    </p:spTree>
    <p:extLst>
      <p:ext uri="{BB962C8B-B14F-4D97-AF65-F5344CB8AC3E}">
        <p14:creationId xmlns:p14="http://schemas.microsoft.com/office/powerpoint/2010/main" val="2360605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28</a:t>
            </a:fld>
            <a:endParaRPr lang="en-US"/>
          </a:p>
        </p:txBody>
      </p:sp>
    </p:spTree>
    <p:extLst>
      <p:ext uri="{BB962C8B-B14F-4D97-AF65-F5344CB8AC3E}">
        <p14:creationId xmlns:p14="http://schemas.microsoft.com/office/powerpoint/2010/main" val="1144598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29</a:t>
            </a:fld>
            <a:endParaRPr lang="en-US"/>
          </a:p>
        </p:txBody>
      </p:sp>
    </p:spTree>
    <p:extLst>
      <p:ext uri="{BB962C8B-B14F-4D97-AF65-F5344CB8AC3E}">
        <p14:creationId xmlns:p14="http://schemas.microsoft.com/office/powerpoint/2010/main" val="158686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427">
              <a:defRPr/>
            </a:pPr>
            <a:r>
              <a:rPr lang="en-US" dirty="0"/>
              <a:t>The key is to teach students how to use this technology to their benefit. </a:t>
            </a:r>
          </a:p>
          <a:p>
            <a:pPr defTabSz="903427">
              <a:defRPr/>
            </a:pPr>
            <a:r>
              <a:rPr lang="en-US" dirty="0"/>
              <a:t>They still must time in productive persistence or Zone of Proximal Development. </a:t>
            </a:r>
          </a:p>
          <a:p>
            <a:pPr defTabSz="903427">
              <a:defRPr/>
            </a:pPr>
            <a:r>
              <a:rPr lang="en-US" dirty="0"/>
              <a:t>Learning is strengthening and reorganizing neural connections so thinking becomes more efficient and transferable.. </a:t>
            </a:r>
          </a:p>
          <a:p>
            <a:pPr defTabSz="903427">
              <a:defRPr/>
            </a:pPr>
            <a:r>
              <a:rPr lang="en-US" dirty="0"/>
              <a:t>Learning is active struggle that builds durable knowledge.  </a:t>
            </a:r>
          </a:p>
          <a:p>
            <a:pPr defTabSz="903427">
              <a:defRPr/>
            </a:pPr>
            <a:r>
              <a:rPr lang="en-US" dirty="0"/>
              <a:t>In higher education, we use various disciplines to develop these neural connections.   College Algebra is to learning as a leg press is to developing strong legs.  </a:t>
            </a:r>
          </a:p>
          <a:p>
            <a:pPr defTabSz="903427">
              <a:defRPr/>
            </a:pPr>
            <a:r>
              <a:rPr lang="en-US" dirty="0"/>
              <a:t>Powerful neural connections is the difference of information retrieval using the old 5.25” floppy disks versus a solid-state hard drive.  </a:t>
            </a:r>
          </a:p>
          <a:p>
            <a:pPr defTabSz="903427">
              <a:defRPr/>
            </a:pPr>
            <a:r>
              <a:rPr lang="en-US" dirty="0"/>
              <a:t>If students don’t learn the material, the stress of an exam will make information retrieval difficult or impossible. </a:t>
            </a:r>
          </a:p>
          <a:p>
            <a:pPr defTabSz="903427">
              <a:defRPr/>
            </a:pPr>
            <a:endParaRPr lang="en-US" dirty="0"/>
          </a:p>
          <a:p>
            <a:pPr defTabSz="903427">
              <a:defRPr/>
            </a:pPr>
            <a:endParaRPr lang="en-US" dirty="0"/>
          </a:p>
          <a:p>
            <a:pPr defTabSz="903427">
              <a:defRPr/>
            </a:pPr>
            <a:r>
              <a:rPr lang="en-US" dirty="0"/>
              <a:t>Can AI be used as a tool to assist learning?  </a:t>
            </a:r>
          </a:p>
          <a:p>
            <a:pPr defTabSz="903427">
              <a:defRPr/>
            </a:pPr>
            <a:r>
              <a:rPr lang="en-US" dirty="0"/>
              <a:t>Let’s look at some studies. </a:t>
            </a:r>
          </a:p>
        </p:txBody>
      </p:sp>
      <p:sp>
        <p:nvSpPr>
          <p:cNvPr id="4" name="Slide Number Placeholder 3"/>
          <p:cNvSpPr>
            <a:spLocks noGrp="1"/>
          </p:cNvSpPr>
          <p:nvPr>
            <p:ph type="sldNum" sz="quarter" idx="5"/>
          </p:nvPr>
        </p:nvSpPr>
        <p:spPr/>
        <p:txBody>
          <a:bodyPr/>
          <a:lstStyle/>
          <a:p>
            <a:fld id="{62008B5A-BA89-45E8-95F5-9B4505B2FA3A}" type="slidenum">
              <a:rPr lang="en-US" smtClean="0"/>
              <a:t>3</a:t>
            </a:fld>
            <a:endParaRPr lang="en-US"/>
          </a:p>
        </p:txBody>
      </p:sp>
    </p:spTree>
    <p:extLst>
      <p:ext uri="{BB962C8B-B14F-4D97-AF65-F5344CB8AC3E}">
        <p14:creationId xmlns:p14="http://schemas.microsoft.com/office/powerpoint/2010/main" val="2768512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30</a:t>
            </a:fld>
            <a:endParaRPr lang="en-US"/>
          </a:p>
        </p:txBody>
      </p:sp>
    </p:spTree>
    <p:extLst>
      <p:ext uri="{BB962C8B-B14F-4D97-AF65-F5344CB8AC3E}">
        <p14:creationId xmlns:p14="http://schemas.microsoft.com/office/powerpoint/2010/main" val="343611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image. </a:t>
            </a:r>
          </a:p>
        </p:txBody>
      </p:sp>
      <p:sp>
        <p:nvSpPr>
          <p:cNvPr id="4" name="Slide Number Placeholder 3"/>
          <p:cNvSpPr>
            <a:spLocks noGrp="1"/>
          </p:cNvSpPr>
          <p:nvPr>
            <p:ph type="sldNum" sz="quarter" idx="5"/>
          </p:nvPr>
        </p:nvSpPr>
        <p:spPr/>
        <p:txBody>
          <a:bodyPr/>
          <a:lstStyle/>
          <a:p>
            <a:fld id="{62008B5A-BA89-45E8-95F5-9B4505B2FA3A}" type="slidenum">
              <a:rPr lang="en-US" smtClean="0"/>
              <a:t>31</a:t>
            </a:fld>
            <a:endParaRPr lang="en-US"/>
          </a:p>
        </p:txBody>
      </p:sp>
    </p:spTree>
    <p:extLst>
      <p:ext uri="{BB962C8B-B14F-4D97-AF65-F5344CB8AC3E}">
        <p14:creationId xmlns:p14="http://schemas.microsoft.com/office/powerpoint/2010/main" val="1642642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now want to transition to some AI tools available in your </a:t>
            </a:r>
            <a:r>
              <a:rPr lang="en-US" dirty="0" err="1"/>
              <a:t>MyLab</a:t>
            </a:r>
            <a:r>
              <a:rPr lang="en-US" dirty="0"/>
              <a:t> course.  </a:t>
            </a:r>
          </a:p>
          <a:p>
            <a:endParaRPr lang="en-US" dirty="0"/>
          </a:p>
          <a:p>
            <a:r>
              <a:rPr lang="en-US" dirty="0"/>
              <a:t>Log into your Pearson </a:t>
            </a:r>
            <a:r>
              <a:rPr lang="en-US" dirty="0" err="1"/>
              <a:t>MyLab</a:t>
            </a:r>
            <a:r>
              <a:rPr lang="en-US" dirty="0"/>
              <a:t> and access a course.  Click </a:t>
            </a:r>
            <a:r>
              <a:rPr lang="en-US" dirty="0" err="1"/>
              <a:t>eTextbook</a:t>
            </a:r>
            <a:r>
              <a:rPr lang="en-US" dirty="0"/>
              <a:t> Contents and select “Open my </a:t>
            </a:r>
            <a:r>
              <a:rPr lang="en-US" dirty="0" err="1"/>
              <a:t>eTextbook</a:t>
            </a:r>
            <a:r>
              <a:rPr lang="en-US" dirty="0"/>
              <a:t>”.  You will be taken to the Pearson+ page.  The </a:t>
            </a:r>
            <a:r>
              <a:rPr lang="en-US" dirty="0" err="1"/>
              <a:t>eTextbook</a:t>
            </a:r>
            <a:r>
              <a:rPr lang="en-US" dirty="0"/>
              <a:t> appears on the right side of the page.  Click “Open </a:t>
            </a:r>
            <a:r>
              <a:rPr lang="en-US" dirty="0" err="1"/>
              <a:t>eTextbook</a:t>
            </a:r>
            <a:r>
              <a:rPr lang="en-US" dirty="0"/>
              <a:t>” </a:t>
            </a:r>
          </a:p>
        </p:txBody>
      </p:sp>
      <p:sp>
        <p:nvSpPr>
          <p:cNvPr id="4" name="Slide Number Placeholder 3"/>
          <p:cNvSpPr>
            <a:spLocks noGrp="1"/>
          </p:cNvSpPr>
          <p:nvPr>
            <p:ph type="sldNum" sz="quarter" idx="5"/>
          </p:nvPr>
        </p:nvSpPr>
        <p:spPr/>
        <p:txBody>
          <a:bodyPr/>
          <a:lstStyle/>
          <a:p>
            <a:fld id="{62008B5A-BA89-45E8-95F5-9B4505B2FA3A}" type="slidenum">
              <a:rPr lang="en-US" smtClean="0"/>
              <a:t>32</a:t>
            </a:fld>
            <a:endParaRPr lang="en-US"/>
          </a:p>
        </p:txBody>
      </p:sp>
    </p:spTree>
    <p:extLst>
      <p:ext uri="{BB962C8B-B14F-4D97-AF65-F5344CB8AC3E}">
        <p14:creationId xmlns:p14="http://schemas.microsoft.com/office/powerpoint/2010/main" val="818949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982">
              <a:defRPr/>
            </a:pPr>
            <a:r>
              <a:rPr lang="en-US" dirty="0"/>
              <a:t>Click the AI Study Tool icon in the upper left corner.  Once the student clicks the icon, the AI Study Tool asks if they would like an explanation of a key topic from the chapter or section the student is working on.  For example, if the student is working on Section 4.1 Scatter Diagrams and Correlation, the AI Study Tool asks if the student would like to know How to draw a scatter diagram; What is an explanatory variable; or Why avoid connecting the dots.  At the bottom of the tool, the student can ask AI to summarize, practice, or explain any topic. </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33</a:t>
            </a:fld>
            <a:endParaRPr lang="en-US"/>
          </a:p>
        </p:txBody>
      </p:sp>
    </p:spTree>
    <p:extLst>
      <p:ext uri="{BB962C8B-B14F-4D97-AF65-F5344CB8AC3E}">
        <p14:creationId xmlns:p14="http://schemas.microsoft.com/office/powerpoint/2010/main" val="50048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Section 4.1.  Scroll down and click “Summarize”.  Choose current section.  AI provides a thorough summary of the material in the section.  At the end of the summary, there are three dots.  Click on the three dots.  The student can 1. Save as flashcards  2. Save as a note  3. Copy.   If the student copies the material, it may be pasted into a Word Processing program like Word for later use.  If the student clicks “Save as flashcards”, then flashcards are created from the content in the summary.   </a:t>
            </a:r>
          </a:p>
        </p:txBody>
      </p:sp>
      <p:sp>
        <p:nvSpPr>
          <p:cNvPr id="4" name="Slide Number Placeholder 3"/>
          <p:cNvSpPr>
            <a:spLocks noGrp="1"/>
          </p:cNvSpPr>
          <p:nvPr>
            <p:ph type="sldNum" sz="quarter" idx="5"/>
          </p:nvPr>
        </p:nvSpPr>
        <p:spPr/>
        <p:txBody>
          <a:bodyPr/>
          <a:lstStyle/>
          <a:p>
            <a:fld id="{62008B5A-BA89-45E8-95F5-9B4505B2FA3A}" type="slidenum">
              <a:rPr lang="en-US" smtClean="0"/>
              <a:t>34</a:t>
            </a:fld>
            <a:endParaRPr lang="en-US"/>
          </a:p>
        </p:txBody>
      </p:sp>
    </p:spTree>
    <p:extLst>
      <p:ext uri="{BB962C8B-B14F-4D97-AF65-F5344CB8AC3E}">
        <p14:creationId xmlns:p14="http://schemas.microsoft.com/office/powerpoint/2010/main" val="3072425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Flashcard icon. From the drop-down menu, select Chapter 4.  Highlight “AI Study Tool cards”.  Scroll down and select Practice.  The flashcards are presented and the student may reveal the answer and then self-assess their level of confidence in knowing the material.  It also creates a matching exercise for vocabulary. </a:t>
            </a:r>
          </a:p>
        </p:txBody>
      </p:sp>
      <p:sp>
        <p:nvSpPr>
          <p:cNvPr id="4" name="Slide Number Placeholder 3"/>
          <p:cNvSpPr>
            <a:spLocks noGrp="1"/>
          </p:cNvSpPr>
          <p:nvPr>
            <p:ph type="sldNum" sz="quarter" idx="5"/>
          </p:nvPr>
        </p:nvSpPr>
        <p:spPr/>
        <p:txBody>
          <a:bodyPr/>
          <a:lstStyle/>
          <a:p>
            <a:fld id="{62008B5A-BA89-45E8-95F5-9B4505B2FA3A}" type="slidenum">
              <a:rPr lang="en-US" smtClean="0"/>
              <a:t>35</a:t>
            </a:fld>
            <a:endParaRPr lang="en-US"/>
          </a:p>
        </p:txBody>
      </p:sp>
    </p:spTree>
    <p:extLst>
      <p:ext uri="{BB962C8B-B14F-4D97-AF65-F5344CB8AC3E}">
        <p14:creationId xmlns:p14="http://schemas.microsoft.com/office/powerpoint/2010/main" val="191616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AI icon.  Click “New topic”.  Move to Section 9.1 Estimating a Population Proportion.  Select Practice.  AI generates a set of 10 questions to work on in the AI Study Tool. It provides solutions after the student selects “Submit”.   The student can save any question as a flashcard or copy it to the clipboard and paste into a Word Processor.  </a:t>
            </a:r>
          </a:p>
        </p:txBody>
      </p:sp>
      <p:sp>
        <p:nvSpPr>
          <p:cNvPr id="4" name="Slide Number Placeholder 3"/>
          <p:cNvSpPr>
            <a:spLocks noGrp="1"/>
          </p:cNvSpPr>
          <p:nvPr>
            <p:ph type="sldNum" sz="quarter" idx="5"/>
          </p:nvPr>
        </p:nvSpPr>
        <p:spPr/>
        <p:txBody>
          <a:bodyPr/>
          <a:lstStyle/>
          <a:p>
            <a:fld id="{62008B5A-BA89-45E8-95F5-9B4505B2FA3A}" type="slidenum">
              <a:rPr lang="en-US" smtClean="0"/>
              <a:t>36</a:t>
            </a:fld>
            <a:endParaRPr lang="en-US"/>
          </a:p>
        </p:txBody>
      </p:sp>
    </p:spTree>
    <p:extLst>
      <p:ext uri="{BB962C8B-B14F-4D97-AF65-F5344CB8AC3E}">
        <p14:creationId xmlns:p14="http://schemas.microsoft.com/office/powerpoint/2010/main" val="3281232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982">
              <a:defRPr/>
            </a:pPr>
            <a:r>
              <a:rPr lang="en-US" dirty="0"/>
              <a:t>Click “I’m Done”.  The student can select “Explain” and type any question desired to get a complete answer (again, in the language found in the </a:t>
            </a:r>
            <a:r>
              <a:rPr lang="en-US" dirty="0" err="1"/>
              <a:t>eTextbook</a:t>
            </a:r>
            <a:r>
              <a:rPr lang="en-US" dirty="0"/>
              <a:t>).  Click “Explain”.  Type in your question and click Submit.  AI provides an answer using the exact language found in the text.  </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37</a:t>
            </a:fld>
            <a:endParaRPr lang="en-US"/>
          </a:p>
        </p:txBody>
      </p:sp>
    </p:spTree>
    <p:extLst>
      <p:ext uri="{BB962C8B-B14F-4D97-AF65-F5344CB8AC3E}">
        <p14:creationId xmlns:p14="http://schemas.microsoft.com/office/powerpoint/2010/main" val="1184254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38</a:t>
            </a:fld>
            <a:endParaRPr lang="en-US"/>
          </a:p>
        </p:txBody>
      </p:sp>
    </p:spTree>
    <p:extLst>
      <p:ext uri="{BB962C8B-B14F-4D97-AF65-F5344CB8AC3E}">
        <p14:creationId xmlns:p14="http://schemas.microsoft.com/office/powerpoint/2010/main" val="135146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4.1.25 from Stats 7e.  Be sure to show how to enable the AI Study Tool in MML Settings.  </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39</a:t>
            </a:fld>
            <a:endParaRPr lang="en-US"/>
          </a:p>
        </p:txBody>
      </p:sp>
    </p:spTree>
    <p:extLst>
      <p:ext uri="{BB962C8B-B14F-4D97-AF65-F5344CB8AC3E}">
        <p14:creationId xmlns:p14="http://schemas.microsoft.com/office/powerpoint/2010/main" val="3450692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study compared improvements in learning when students were given no help (the control group), a human programmed tutor help, or ChatGPT 3.5 tutor help.  The subject areas were Elementary Algebra, Intermediate Algebra, College Algebra, and Statistics.  Subjects were randomly assigned to a subject and tutor intervention. Individuals were given a three-question pre-test, five question homework to learn the material where the learning aid treatment was applied, and a three-question post-test consisting of the same questions as the pre-test. So, the post-test is right after the intervention. </a:t>
            </a:r>
          </a:p>
          <a:p>
            <a:endParaRPr lang="en-US" dirty="0"/>
          </a:p>
          <a:p>
            <a:r>
              <a:rPr lang="en-US" dirty="0"/>
              <a:t>The human tutor-authored hints were written by UC Berkeley undergraduate students.  The student authors developed hints that broke down the task into subtasks or scaffolds.  Sort of like “Help Me Solve This” in </a:t>
            </a:r>
            <a:r>
              <a:rPr lang="en-US" dirty="0" err="1"/>
              <a:t>MyLab</a:t>
            </a:r>
            <a:r>
              <a:rPr lang="en-US" dirty="0"/>
              <a:t>.  The ChatGPT hints consisted of copying the problem and pasting it as the prompt.  </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4</a:t>
            </a:fld>
            <a:endParaRPr lang="en-US"/>
          </a:p>
        </p:txBody>
      </p:sp>
    </p:spTree>
    <p:extLst>
      <p:ext uri="{BB962C8B-B14F-4D97-AF65-F5344CB8AC3E}">
        <p14:creationId xmlns:p14="http://schemas.microsoft.com/office/powerpoint/2010/main" val="463597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40</a:t>
            </a:fld>
            <a:endParaRPr lang="en-US"/>
          </a:p>
        </p:txBody>
      </p:sp>
    </p:spTree>
    <p:extLst>
      <p:ext uri="{BB962C8B-B14F-4D97-AF65-F5344CB8AC3E}">
        <p14:creationId xmlns:p14="http://schemas.microsoft.com/office/powerpoint/2010/main" val="3179950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41</a:t>
            </a:fld>
            <a:endParaRPr lang="en-US"/>
          </a:p>
        </p:txBody>
      </p:sp>
    </p:spTree>
    <p:extLst>
      <p:ext uri="{BB962C8B-B14F-4D97-AF65-F5344CB8AC3E}">
        <p14:creationId xmlns:p14="http://schemas.microsoft.com/office/powerpoint/2010/main" val="1347250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Pre-built assignments in </a:t>
            </a:r>
            <a:r>
              <a:rPr lang="en-US" dirty="0" err="1"/>
              <a:t>MyLab</a:t>
            </a:r>
            <a:r>
              <a:rPr lang="en-US" dirty="0"/>
              <a:t> and they're meant to help students navigate the what/why/how of using AI ethically in learning.  These are pre-built assignments that can be copied into your course using the Assignment Manager. </a:t>
            </a:r>
          </a:p>
          <a:p>
            <a:r>
              <a:rPr lang="en-US" dirty="0"/>
              <a:t>Assignment Manager &gt; Create &gt; Import from Another Course.   Choose AI from the drop-down menu.  Add to your course.  </a:t>
            </a:r>
          </a:p>
        </p:txBody>
      </p:sp>
      <p:sp>
        <p:nvSpPr>
          <p:cNvPr id="4" name="Slide Number Placeholder 3"/>
          <p:cNvSpPr>
            <a:spLocks noGrp="1"/>
          </p:cNvSpPr>
          <p:nvPr>
            <p:ph type="sldNum" sz="quarter" idx="5"/>
          </p:nvPr>
        </p:nvSpPr>
        <p:spPr/>
        <p:txBody>
          <a:bodyPr/>
          <a:lstStyle/>
          <a:p>
            <a:fld id="{62008B5A-BA89-45E8-95F5-9B4505B2FA3A}" type="slidenum">
              <a:rPr lang="en-US" smtClean="0"/>
              <a:t>42</a:t>
            </a:fld>
            <a:endParaRPr lang="en-US"/>
          </a:p>
        </p:txBody>
      </p:sp>
    </p:spTree>
    <p:extLst>
      <p:ext uri="{BB962C8B-B14F-4D97-AF65-F5344CB8AC3E}">
        <p14:creationId xmlns:p14="http://schemas.microsoft.com/office/powerpoint/2010/main" val="1946213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43</a:t>
            </a:fld>
            <a:endParaRPr lang="en-US"/>
          </a:p>
        </p:txBody>
      </p:sp>
    </p:spTree>
    <p:extLst>
      <p:ext uri="{BB962C8B-B14F-4D97-AF65-F5344CB8AC3E}">
        <p14:creationId xmlns:p14="http://schemas.microsoft.com/office/powerpoint/2010/main" val="818507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instructors to do this with us.  What results do they get? </a:t>
            </a:r>
          </a:p>
        </p:txBody>
      </p:sp>
      <p:sp>
        <p:nvSpPr>
          <p:cNvPr id="4" name="Slide Number Placeholder 3"/>
          <p:cNvSpPr>
            <a:spLocks noGrp="1"/>
          </p:cNvSpPr>
          <p:nvPr>
            <p:ph type="sldNum" sz="quarter" idx="5"/>
          </p:nvPr>
        </p:nvSpPr>
        <p:spPr/>
        <p:txBody>
          <a:bodyPr/>
          <a:lstStyle/>
          <a:p>
            <a:fld id="{62008B5A-BA89-45E8-95F5-9B4505B2FA3A}" type="slidenum">
              <a:rPr lang="en-US" smtClean="0"/>
              <a:t>44</a:t>
            </a:fld>
            <a:endParaRPr lang="en-US"/>
          </a:p>
        </p:txBody>
      </p:sp>
    </p:spTree>
    <p:extLst>
      <p:ext uri="{BB962C8B-B14F-4D97-AF65-F5344CB8AC3E}">
        <p14:creationId xmlns:p14="http://schemas.microsoft.com/office/powerpoint/2010/main" val="1110718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45</a:t>
            </a:fld>
            <a:endParaRPr lang="en-US"/>
          </a:p>
        </p:txBody>
      </p:sp>
    </p:spTree>
    <p:extLst>
      <p:ext uri="{BB962C8B-B14F-4D97-AF65-F5344CB8AC3E}">
        <p14:creationId xmlns:p14="http://schemas.microsoft.com/office/powerpoint/2010/main" val="257121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46</a:t>
            </a:fld>
            <a:endParaRPr lang="en-US"/>
          </a:p>
        </p:txBody>
      </p:sp>
    </p:spTree>
    <p:extLst>
      <p:ext uri="{BB962C8B-B14F-4D97-AF65-F5344CB8AC3E}">
        <p14:creationId xmlns:p14="http://schemas.microsoft.com/office/powerpoint/2010/main" val="4195163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47</a:t>
            </a:fld>
            <a:endParaRPr lang="en-US"/>
          </a:p>
        </p:txBody>
      </p:sp>
    </p:spTree>
    <p:extLst>
      <p:ext uri="{BB962C8B-B14F-4D97-AF65-F5344CB8AC3E}">
        <p14:creationId xmlns:p14="http://schemas.microsoft.com/office/powerpoint/2010/main" val="3297223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Consensus is similar to ChatGPT, but it is based on peer-reviewed studies.  </a:t>
            </a:r>
            <a:r>
              <a:rPr lang="en-US" dirty="0" err="1"/>
              <a:t>Perpexlity</a:t>
            </a:r>
            <a:r>
              <a:rPr lang="en-US" dirty="0"/>
              <a:t> uses social media resources to inform its output. </a:t>
            </a:r>
          </a:p>
        </p:txBody>
      </p:sp>
      <p:sp>
        <p:nvSpPr>
          <p:cNvPr id="4" name="Slide Number Placeholder 3"/>
          <p:cNvSpPr>
            <a:spLocks noGrp="1"/>
          </p:cNvSpPr>
          <p:nvPr>
            <p:ph type="sldNum" sz="quarter" idx="5"/>
          </p:nvPr>
        </p:nvSpPr>
        <p:spPr/>
        <p:txBody>
          <a:bodyPr/>
          <a:lstStyle/>
          <a:p>
            <a:fld id="{62008B5A-BA89-45E8-95F5-9B4505B2FA3A}" type="slidenum">
              <a:rPr lang="en-US" smtClean="0"/>
              <a:t>48</a:t>
            </a:fld>
            <a:endParaRPr lang="en-US"/>
          </a:p>
        </p:txBody>
      </p:sp>
    </p:spTree>
    <p:extLst>
      <p:ext uri="{BB962C8B-B14F-4D97-AF65-F5344CB8AC3E}">
        <p14:creationId xmlns:p14="http://schemas.microsoft.com/office/powerpoint/2010/main" val="35875141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49</a:t>
            </a:fld>
            <a:endParaRPr lang="en-US"/>
          </a:p>
        </p:txBody>
      </p:sp>
    </p:spTree>
    <p:extLst>
      <p:ext uri="{BB962C8B-B14F-4D97-AF65-F5344CB8AC3E}">
        <p14:creationId xmlns:p14="http://schemas.microsoft.com/office/powerpoint/2010/main" val="3596464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research question was “</a:t>
            </a:r>
            <a:r>
              <a:rPr lang="en-US" b="1" dirty="0"/>
              <a:t>D</a:t>
            </a:r>
            <a:r>
              <a:rPr lang="en-US" dirty="0"/>
              <a:t>o ChatGPT hints produce learning gains and how do these gains compare to human tutor-authored help and to no help at all?”</a:t>
            </a:r>
          </a:p>
          <a:p>
            <a:endParaRPr lang="en-US" dirty="0"/>
          </a:p>
          <a:p>
            <a:r>
              <a:rPr lang="en-US" dirty="0"/>
              <a:t>Let’s look at the results. </a:t>
            </a:r>
          </a:p>
        </p:txBody>
      </p:sp>
      <p:sp>
        <p:nvSpPr>
          <p:cNvPr id="4" name="Slide Number Placeholder 3"/>
          <p:cNvSpPr>
            <a:spLocks noGrp="1"/>
          </p:cNvSpPr>
          <p:nvPr>
            <p:ph type="sldNum" sz="quarter" idx="5"/>
          </p:nvPr>
        </p:nvSpPr>
        <p:spPr/>
        <p:txBody>
          <a:bodyPr/>
          <a:lstStyle/>
          <a:p>
            <a:fld id="{62008B5A-BA89-45E8-95F5-9B4505B2FA3A}" type="slidenum">
              <a:rPr lang="en-US" smtClean="0"/>
              <a:t>5</a:t>
            </a:fld>
            <a:endParaRPr lang="en-US"/>
          </a:p>
        </p:txBody>
      </p:sp>
    </p:spTree>
    <p:extLst>
      <p:ext uri="{BB962C8B-B14F-4D97-AF65-F5344CB8AC3E}">
        <p14:creationId xmlns:p14="http://schemas.microsoft.com/office/powerpoint/2010/main" val="27352455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50</a:t>
            </a:fld>
            <a:endParaRPr lang="en-US"/>
          </a:p>
        </p:txBody>
      </p:sp>
    </p:spTree>
    <p:extLst>
      <p:ext uri="{BB962C8B-B14F-4D97-AF65-F5344CB8AC3E}">
        <p14:creationId xmlns:p14="http://schemas.microsoft.com/office/powerpoint/2010/main" val="747438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 human tutor and ChatGPT had a statistically significant learning gain.  Interestingly, neither intermediate algebra nor college algebra showed a significant learning gain for any of the interventions.  In Statistics, only ChatGPT showed a significant learning gain.  Also interesting is that there is a negative learning gain in Intermediate Algebra, College Algebra and Statistics for the control (no tutor) group.  </a:t>
            </a:r>
          </a:p>
          <a:p>
            <a:br>
              <a:rPr lang="en-US" dirty="0"/>
            </a:br>
            <a:r>
              <a:rPr lang="en-US" dirty="0"/>
              <a:t>Two important items to note.  First, the “human tutor” is based on content developed by students at U of C at Berkeley for an open-source program. So, the level of expertise in developing the learning aids may not be at the caliber of other course management systems and certainly not better than a live human tutor.  Second, the LLM was ChatGPT 3.5.  We are now at ChatGPT 5.2, which is a better trained LLM.  Lastly, the prompt used with ChatGPT essentially represented a situation where the answer was simply given to the student.  This is not an effective technique to develop learning. </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6</a:t>
            </a:fld>
            <a:endParaRPr lang="en-US"/>
          </a:p>
        </p:txBody>
      </p:sp>
    </p:spTree>
    <p:extLst>
      <p:ext uri="{BB962C8B-B14F-4D97-AF65-F5344CB8AC3E}">
        <p14:creationId xmlns:p14="http://schemas.microsoft.com/office/powerpoint/2010/main" val="332727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427">
              <a:defRPr/>
            </a:pPr>
            <a:r>
              <a:rPr lang="en-US" dirty="0"/>
              <a:t>The previous study suggests that online tutoring systems and ChatGPT produce learning gains.  However, a flaw in the study is that the learning may be short-term. After all, the assessment immediately followed the so-called learning.  What is the impact of ChatGPT on long-term retention of knowledge?   That’s the subject of our next study. </a:t>
            </a:r>
          </a:p>
          <a:p>
            <a:pPr defTabSz="903427">
              <a:defRPr/>
            </a:pPr>
            <a:endParaRPr lang="en-US" dirty="0"/>
          </a:p>
          <a:p>
            <a:r>
              <a:rPr lang="en-US" dirty="0"/>
              <a:t>Randomly assigned 120 students who were learning AI and machine learning to use either ChatGPT as a study aid or use traditional, non-AI study methods. Students were then given a surprise assessment after 45 days. </a:t>
            </a:r>
          </a:p>
          <a:p>
            <a:endParaRPr lang="en-US" dirty="0"/>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7</a:t>
            </a:fld>
            <a:endParaRPr lang="en-US"/>
          </a:p>
        </p:txBody>
      </p:sp>
    </p:spTree>
    <p:extLst>
      <p:ext uri="{BB962C8B-B14F-4D97-AF65-F5344CB8AC3E}">
        <p14:creationId xmlns:p14="http://schemas.microsoft.com/office/powerpoint/2010/main" val="2606482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008B5A-BA89-45E8-95F5-9B4505B2FA3A}" type="slidenum">
              <a:rPr lang="en-US" smtClean="0"/>
              <a:t>8</a:t>
            </a:fld>
            <a:endParaRPr lang="en-US"/>
          </a:p>
        </p:txBody>
      </p:sp>
    </p:spTree>
    <p:extLst>
      <p:ext uri="{BB962C8B-B14F-4D97-AF65-F5344CB8AC3E}">
        <p14:creationId xmlns:p14="http://schemas.microsoft.com/office/powerpoint/2010/main" val="389080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Scores on a retention exam given 45 days after content was learned.  The traditional learning group scored 6.85 while the AI-assisted group scored 5.75.  This is a significant difference with a p-value of 0.002.  So, students in the AI-assisted group scored significantly worse on the retention exam.  </a:t>
            </a:r>
          </a:p>
          <a:p>
            <a:endParaRPr lang="en-US" dirty="0"/>
          </a:p>
          <a:p>
            <a:r>
              <a:rPr lang="en-US" dirty="0"/>
              <a:t>[Click] It was also found that students in the AI group had significantly lower times on task (3.2 h vs 5.8 h).  This suggests a lower amount of time in productive persistence.  That is, less time in Zone of Proximal Development.</a:t>
            </a:r>
          </a:p>
          <a:p>
            <a:endParaRPr lang="en-US" dirty="0"/>
          </a:p>
        </p:txBody>
      </p:sp>
      <p:sp>
        <p:nvSpPr>
          <p:cNvPr id="4" name="Slide Number Placeholder 3"/>
          <p:cNvSpPr>
            <a:spLocks noGrp="1"/>
          </p:cNvSpPr>
          <p:nvPr>
            <p:ph type="sldNum" sz="quarter" idx="5"/>
          </p:nvPr>
        </p:nvSpPr>
        <p:spPr/>
        <p:txBody>
          <a:bodyPr/>
          <a:lstStyle/>
          <a:p>
            <a:fld id="{62008B5A-BA89-45E8-95F5-9B4505B2FA3A}" type="slidenum">
              <a:rPr lang="en-US" smtClean="0"/>
              <a:t>9</a:t>
            </a:fld>
            <a:endParaRPr lang="en-US"/>
          </a:p>
        </p:txBody>
      </p:sp>
    </p:spTree>
    <p:extLst>
      <p:ext uri="{BB962C8B-B14F-4D97-AF65-F5344CB8AC3E}">
        <p14:creationId xmlns:p14="http://schemas.microsoft.com/office/powerpoint/2010/main" val="3268373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vert="horz" lIns="91440" tIns="45720" rIns="91440" bIns="45720" rtlCol="0" anchor="b">
            <a:normAutofit/>
          </a:bodyPr>
          <a:lstStyle>
            <a:lvl1pPr>
              <a:defRPr lang="en-US" sz="44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vert="horz" lIns="91440" tIns="45720" rIns="91440" bIns="45720" rtlCol="0">
            <a:normAutofit/>
          </a:bodyPr>
          <a:lstStyle>
            <a:lvl1pPr marL="0" indent="0">
              <a:buNone/>
              <a:defRPr lang="en-US" dirty="0">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hasCustomPrompt="1"/>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6CD91AB5-8D64-469B-81DF-A26B406D2B54}" type="datetime1">
              <a:rPr lang="en-US" smtClean="0"/>
              <a:t>4/6/26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2069120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998464" y="2423160"/>
            <a:ext cx="5486400" cy="3886200"/>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01BB0C55-2E11-4E7F-9EF8-868B07C6C42C}" type="datetime1">
              <a:rPr lang="en-US" smtClean="0"/>
              <a:t>4/6/26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96160354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4" y="1012952"/>
            <a:ext cx="4023360" cy="1636776"/>
          </a:xfrm>
        </p:spPr>
        <p:txBody>
          <a:bodyPr anchor="b">
            <a:normAutofit/>
          </a:bodyPr>
          <a:lstStyle>
            <a:lvl1pPr>
              <a:defRPr sz="4800"/>
            </a:lvl1pPr>
          </a:lstStyle>
          <a:p>
            <a:r>
              <a:rPr lang="en-US" dirty="0"/>
              <a:t>Click to edit Master title style</a:t>
            </a:r>
          </a:p>
        </p:txBody>
      </p:sp>
      <p:sp>
        <p:nvSpPr>
          <p:cNvPr id="10" name="Picture Placeholder 8">
            <a:extLst>
              <a:ext uri="{FF2B5EF4-FFF2-40B4-BE49-F238E27FC236}">
                <a16:creationId xmlns:a16="http://schemas.microsoft.com/office/drawing/2014/main" id="{FE8E4848-C9F6-6844-AB1C-C4F0E8A472A1}"/>
              </a:ext>
            </a:extLst>
          </p:cNvPr>
          <p:cNvSpPr>
            <a:spLocks noGrp="1"/>
          </p:cNvSpPr>
          <p:nvPr>
            <p:ph type="pic" sz="quarter" idx="14" hasCustomPrompt="1"/>
          </p:nvPr>
        </p:nvSpPr>
        <p:spPr>
          <a:xfrm>
            <a:off x="342901" y="345109"/>
            <a:ext cx="6714969" cy="6163508"/>
          </a:xfrm>
          <a:custGeom>
            <a:avLst/>
            <a:gdLst>
              <a:gd name="connsiteX0" fmla="*/ 281857 w 6714969"/>
              <a:gd name="connsiteY0" fmla="*/ 0 h 6163508"/>
              <a:gd name="connsiteX1" fmla="*/ 6433112 w 6714969"/>
              <a:gd name="connsiteY1" fmla="*/ 0 h 6163508"/>
              <a:gd name="connsiteX2" fmla="*/ 6714969 w 6714969"/>
              <a:gd name="connsiteY2" fmla="*/ 281857 h 6163508"/>
              <a:gd name="connsiteX3" fmla="*/ 6714969 w 6714969"/>
              <a:gd name="connsiteY3" fmla="*/ 5881651 h 6163508"/>
              <a:gd name="connsiteX4" fmla="*/ 6433112 w 6714969"/>
              <a:gd name="connsiteY4" fmla="*/ 6163508 h 6163508"/>
              <a:gd name="connsiteX5" fmla="*/ 281857 w 6714969"/>
              <a:gd name="connsiteY5" fmla="*/ 6163508 h 6163508"/>
              <a:gd name="connsiteX6" fmla="*/ 0 w 6714969"/>
              <a:gd name="connsiteY6" fmla="*/ 5881651 h 6163508"/>
              <a:gd name="connsiteX7" fmla="*/ 0 w 6714969"/>
              <a:gd name="connsiteY7" fmla="*/ 281857 h 6163508"/>
              <a:gd name="connsiteX8" fmla="*/ 281857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281857" y="0"/>
                </a:moveTo>
                <a:lnTo>
                  <a:pt x="6433112" y="0"/>
                </a:lnTo>
                <a:cubicBezTo>
                  <a:pt x="6588777" y="0"/>
                  <a:pt x="6714969" y="126192"/>
                  <a:pt x="6714969" y="281857"/>
                </a:cubicBezTo>
                <a:lnTo>
                  <a:pt x="6714969" y="5881651"/>
                </a:lnTo>
                <a:cubicBezTo>
                  <a:pt x="6714969" y="6037316"/>
                  <a:pt x="6588777" y="6163508"/>
                  <a:pt x="6433112" y="6163508"/>
                </a:cubicBezTo>
                <a:lnTo>
                  <a:pt x="281857" y="6163508"/>
                </a:lnTo>
                <a:cubicBezTo>
                  <a:pt x="126192" y="6163508"/>
                  <a:pt x="0" y="6037316"/>
                  <a:pt x="0" y="5881651"/>
                </a:cubicBezTo>
                <a:lnTo>
                  <a:pt x="0" y="281857"/>
                </a:lnTo>
                <a:cubicBezTo>
                  <a:pt x="0" y="126192"/>
                  <a:pt x="126192" y="0"/>
                  <a:pt x="281857" y="0"/>
                </a:cubicBezTo>
                <a:close/>
              </a:path>
            </a:pathLst>
          </a:custGeom>
          <a:blipFill dpi="0" rotWithShape="1">
            <a:blip r:embed="rId2">
              <a:alphaModFix amt="65000"/>
            </a:blip>
            <a:srcRect/>
            <a:stretch>
              <a:fillRect/>
            </a:stretch>
          </a:blipFill>
        </p:spPr>
        <p:txBody>
          <a:bodyPr wrap="square">
            <a:noAutofit/>
          </a:bodyPr>
          <a:lstStyle>
            <a:lvl1pPr marL="0" indent="0">
              <a:buNone/>
              <a:defRPr/>
            </a:lvl1pPr>
          </a:lstStyle>
          <a:p>
            <a:r>
              <a:rPr lang="en-US" dirty="0"/>
              <a: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marL="228600" lvl="0" indent="-228600"/>
            <a:r>
              <a:rPr lang="en-US" dirty="0"/>
              <a:t>Click to edit Master text styles</a:t>
            </a:r>
          </a:p>
          <a:p>
            <a:pPr marL="228600" lvl="1" indent="-228600"/>
            <a:r>
              <a:rPr lang="en-US" dirty="0"/>
              <a:t>Second level</a:t>
            </a:r>
          </a:p>
          <a:p>
            <a:pPr marL="228600" lvl="2" indent="-228600"/>
            <a:r>
              <a:rPr lang="en-US" dirty="0"/>
              <a:t>Third level</a:t>
            </a:r>
          </a:p>
          <a:p>
            <a:pPr marL="228600" lvl="3" indent="-228600"/>
            <a:r>
              <a:rPr lang="en-US" dirty="0"/>
              <a:t>Fourth level</a:t>
            </a:r>
          </a:p>
          <a:p>
            <a:pPr marL="228600" lvl="4" indent="-228600"/>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0AC9FCAD-E19B-4A0F-866E-979EDEC4B525}" type="datetime1">
              <a:rPr lang="en-US" smtClean="0"/>
              <a:t>4/6/26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94128374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79B4A14-E3E2-4038-B0C4-0EC5ECBDA17A}" type="datetime1">
              <a:rPr lang="en-US" smtClean="0"/>
              <a:t>4/6/26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014269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2301396-E7F4-44BB-B3C1-CAADE8EE1BCB}" type="datetime1">
              <a:rPr lang="en-US" smtClean="0"/>
              <a:t>4/6/26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753101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C603B70-0873-4F91-B20E-188F8FCBC95A}" type="datetime1">
              <a:rPr lang="en-US" smtClean="0"/>
              <a:t>4/6/26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5119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A211211-1BBF-43C8-98F1-415153382D43}" type="datetime1">
              <a:rPr lang="en-US" smtClean="0"/>
              <a:t>4/6/26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81945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23C37F1-4FE0-40C5-A1CC-AC65E60D9E3F}" type="datetime1">
              <a:rPr lang="en-US" smtClean="0"/>
              <a:t>4/6/26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786683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hasCustomPrompt="1"/>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0F37310-2C84-4F72-97F3-ED5E52F7A674}"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471375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ED7373D-8BEF-4D11-A85D-4ADD8461D8CF}" type="datetime1">
              <a:rPr lang="en-US" smtClean="0"/>
              <a:t>4/6/26</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hasCustomPrompt="1"/>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980078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hasCustomPrompt="1"/>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04D0A65-74B1-4258-9347-517577BEF7B0}"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3363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0796B54-ED46-4036-80F8-E8EFB102CB24}" type="datetime1">
              <a:rPr lang="en-US" smtClean="0"/>
              <a:t>4/6/26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83723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3B00591-709C-49DC-8FE0-9F32B5969F72}" type="datetime1">
              <a:rPr lang="en-US" smtClean="0"/>
              <a:t>4/6/26</a:t>
            </a:fld>
            <a:endParaRPr lang="en-US"/>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hasCustomPrompt="1"/>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19383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hasCustomPrompt="1"/>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53D0D37D-152B-44E6-AB8F-60E41FE679D7}"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64773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93FD62D-5EED-4798-9EBA-B6E1A9B98072}" type="datetime1">
              <a:rPr lang="en-US" smtClean="0"/>
              <a:t>4/6/26</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571125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hasCustomPrompt="1"/>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6FCFE97D-4F8B-4270-9223-9617008B9FA3}"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112504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E1B1D5C-1F84-4585-9043-549E87BD77AE}" type="datetime1">
              <a:rPr lang="en-US" smtClean="0"/>
              <a:t>4/6/26</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165139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1EB90F8-5A2D-4795-872B-662FE96339B2}"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716866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A22F9C2-5647-4E58-BE9B-A16834D13FE3}"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9681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B124E6D-88B1-474F-9E7C-C29F02FACC38}"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849783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dirty="0"/>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hasCustomPrompt="1"/>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0D21C7E-4348-443E-B7C8-EE213DFF1CB1}" type="datetime1">
              <a:rPr lang="en-US" smtClean="0"/>
              <a:t>4/6/26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832021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hasCustomPrompt="1"/>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5E2BB8D-1BA0-4790-987D-651470CA8928}" type="datetime1">
              <a:rPr lang="en-US" smtClean="0"/>
              <a:t>4/6/26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08977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vert="horz" lIns="91440" tIns="45720" rIns="91440" bIns="45720" rtlCol="0" anchor="t">
            <a:normAutofit/>
          </a:bodyPr>
          <a:lstStyle>
            <a:lvl1pPr>
              <a:defRPr lang="en-US" sz="5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hasCustomPrompt="1"/>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164B5AC7-D387-41BC-BBB6-F6DD0E8CACDB}" type="datetime1">
              <a:rPr lang="en-US" smtClean="0"/>
              <a:t>4/6/26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286083793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hasCustomPrompt="1"/>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8CD4B21-9C97-4358-8E22-9F49A31BDF6B}" type="datetime1">
              <a:rPr lang="en-US" smtClean="0"/>
              <a:t>4/6/26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566380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dirty="0"/>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hasCustomPrompt="1"/>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B98FABC-5F70-4DE9-8A42-1DE3D93319BF}"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726894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dirty="0"/>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hasCustomPrompt="1"/>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732AAB-0859-49C5-9F81-D3744B520913}"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451157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dirty="0"/>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hasCustomPrompt="1"/>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73C0E27-EFA9-4706-B7B3-384BAC09CA5C}"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76644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93776" y="4992624"/>
            <a:ext cx="11201400" cy="1225296"/>
          </a:xfrm>
        </p:spPr>
        <p:txBody>
          <a:bodyPr anchor="t">
            <a:normAutofit/>
          </a:bodyPr>
          <a:lstStyle>
            <a:lvl1pPr algn="ctr">
              <a:lnSpc>
                <a:spcPct val="120000"/>
              </a:lnSpc>
              <a:defRPr sz="2400">
                <a:solidFill>
                  <a:schemeClr val="tx2">
                    <a:lumMod val="90000"/>
                    <a:lumOff val="1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44A38527-6BF7-45BD-8E9C-2BDCA53716A3}" type="datetime1">
              <a:rPr lang="en-US" smtClean="0"/>
              <a:t>4/6/26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93776" y="786384"/>
            <a:ext cx="11201400" cy="4206240"/>
          </a:xfrm>
        </p:spPr>
        <p:txBody>
          <a:bodyPr anchor="b">
            <a:normAutofit/>
          </a:bodyPr>
          <a:lstStyle>
            <a:lvl1pPr marL="0" indent="0" algn="ctr">
              <a:buNone/>
              <a:defRPr sz="27800">
                <a:solidFill>
                  <a:schemeClr val="tx2">
                    <a:lumMod val="90000"/>
                    <a:lumOff val="10000"/>
                  </a:schemeClr>
                </a:solidFill>
              </a:defRPr>
            </a:lvl1pPr>
          </a:lstStyle>
          <a:p>
            <a:pPr lvl="0"/>
            <a:r>
              <a:rPr lang="en-US" dirty="0"/>
              <a:t>##%</a:t>
            </a:r>
          </a:p>
        </p:txBody>
      </p:sp>
    </p:spTree>
    <p:extLst>
      <p:ext uri="{BB962C8B-B14F-4D97-AF65-F5344CB8AC3E}">
        <p14:creationId xmlns:p14="http://schemas.microsoft.com/office/powerpoint/2010/main" val="3652935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93776" y="4992624"/>
            <a:ext cx="11201400" cy="1225296"/>
          </a:xfrm>
        </p:spPr>
        <p:txBody>
          <a:bodyPr anchor="t">
            <a:normAutofit/>
          </a:bodyPr>
          <a:lstStyle>
            <a:lvl1pPr algn="ctr">
              <a:lnSpc>
                <a:spcPct val="120000"/>
              </a:lnSpc>
              <a:defRPr sz="28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FAE2D2C4-0829-4B37-AFA9-97EED5EA275A}" type="datetime1">
              <a:rPr lang="en-US" smtClean="0"/>
              <a:t>4/6/26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93776" y="786384"/>
            <a:ext cx="11201400" cy="4206240"/>
          </a:xfrm>
        </p:spPr>
        <p:txBody>
          <a:bodyPr anchor="b">
            <a:normAutofit/>
          </a:bodyPr>
          <a:lstStyle>
            <a:lvl1pPr marL="0" indent="0" algn="ctr">
              <a:buNone/>
              <a:defRPr sz="27800">
                <a:solidFill>
                  <a:schemeClr val="tx1"/>
                </a:solidFill>
              </a:defRPr>
            </a:lvl1pPr>
          </a:lstStyle>
          <a:p>
            <a:pPr lvl="0"/>
            <a:r>
              <a:rPr lang="en-US" dirty="0"/>
              <a:t>##%</a:t>
            </a:r>
          </a:p>
        </p:txBody>
      </p:sp>
    </p:spTree>
    <p:extLst>
      <p:ext uri="{BB962C8B-B14F-4D97-AF65-F5344CB8AC3E}">
        <p14:creationId xmlns:p14="http://schemas.microsoft.com/office/powerpoint/2010/main" val="270998646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29768" y="4809744"/>
            <a:ext cx="5897880" cy="1353312"/>
          </a:xfrm>
        </p:spPr>
        <p:txBody>
          <a:bodyPr vert="horz" lIns="91440" tIns="45720" rIns="91440" bIns="45720" rtlCol="0" anchor="t">
            <a:normAutofit/>
          </a:bodyPr>
          <a:lstStyle>
            <a:lvl1pPr>
              <a:lnSpc>
                <a:spcPct val="120000"/>
              </a:lnSpc>
              <a:defRPr lang="en-US" sz="2800" dirty="0">
                <a:solidFill>
                  <a:schemeClr val="tx2">
                    <a:lumMod val="90000"/>
                    <a:lumOff val="10000"/>
                  </a:schemeClr>
                </a:solidFill>
              </a:defRPr>
            </a:lvl1pPr>
          </a:lstStyle>
          <a:p>
            <a:pPr lvl="0"/>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DE13353C-D70D-4D92-85A4-BE6E7FCC2830}" type="datetime1">
              <a:rPr lang="en-US" smtClean="0"/>
              <a:t>4/6/26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29768" y="603504"/>
            <a:ext cx="11201400" cy="4206240"/>
          </a:xfrm>
        </p:spPr>
        <p:txBody>
          <a:bodyPr vert="horz" lIns="91440" tIns="45720" rIns="91440" bIns="45720" rtlCol="0" anchor="b">
            <a:normAutofit/>
          </a:bodyPr>
          <a:lstStyle>
            <a:lvl1pPr marL="0" indent="0">
              <a:lnSpc>
                <a:spcPct val="90000"/>
              </a:lnSpc>
              <a:spcBef>
                <a:spcPts val="0"/>
              </a:spcBef>
              <a:buNone/>
              <a:defRPr lang="en-US" sz="27800" dirty="0">
                <a:solidFill>
                  <a:schemeClr val="tx2">
                    <a:lumMod val="90000"/>
                    <a:lumOff val="10000"/>
                  </a:schemeClr>
                </a:solidFill>
              </a:defRPr>
            </a:lvl1pPr>
          </a:lstStyle>
          <a:p>
            <a:pPr lvl="0"/>
            <a:r>
              <a:rPr lang="en-US" dirty="0"/>
              <a:t>##%</a:t>
            </a:r>
          </a:p>
        </p:txBody>
      </p:sp>
    </p:spTree>
    <p:extLst>
      <p:ext uri="{BB962C8B-B14F-4D97-AF65-F5344CB8AC3E}">
        <p14:creationId xmlns:p14="http://schemas.microsoft.com/office/powerpoint/2010/main" val="2950812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267622C3-A8C0-4CE4-AFAA-25D23CB3242F}" type="datetime1">
              <a:rPr lang="en-US" smtClean="0"/>
              <a:t>4/6/26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879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CB9B6EAC-4E38-4BC4-964B-55A6571A4EBF}" type="datetime1">
              <a:rPr lang="en-US" smtClean="0"/>
              <a:t>4/6/26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524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9CB2DDD8-66B1-484C-ABC1-3F6C2E131531}" type="datetime1">
              <a:rPr lang="en-US" smtClean="0"/>
              <a:t>4/6/26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416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97718" cy="3739896"/>
          </a:xfrm>
        </p:spPr>
        <p:txBody>
          <a:bodyPr vert="horz" lIns="91440" tIns="45720" rIns="91440" bIns="45720" rtlCol="0" anchor="t">
            <a:normAutofit/>
          </a:bodyPr>
          <a:lstStyle>
            <a:lvl1pPr>
              <a:defRPr lang="en-US" sz="66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vert="horz" lIns="91440" tIns="45720" rIns="91440" bIns="45720" rtlCol="0" anchor="b">
            <a:normAutofit/>
          </a:bodyPr>
          <a:lstStyle>
            <a:lvl1pPr marL="0" indent="0">
              <a:buNone/>
              <a:defRPr lang="en-US">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A0D73698-4765-4C7F-8C74-6EF048F95E94}" type="datetime1">
              <a:rPr lang="en-US" smtClean="0"/>
              <a:t>4/6/26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hasCustomPrompt="1"/>
          </p:nvPr>
        </p:nvSpPr>
        <p:spPr>
          <a:xfrm>
            <a:off x="6720113" y="342900"/>
            <a:ext cx="5131133"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Tree>
    <p:extLst>
      <p:ext uri="{BB962C8B-B14F-4D97-AF65-F5344CB8AC3E}">
        <p14:creationId xmlns:p14="http://schemas.microsoft.com/office/powerpoint/2010/main" val="3401243269"/>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636776" y="5276088"/>
            <a:ext cx="9061704" cy="466344"/>
          </a:xfrm>
        </p:spPr>
        <p:txBody>
          <a:bodyPr anchor="t">
            <a:normAutofit/>
          </a:bodyPr>
          <a:lstStyle>
            <a:lvl1pPr>
              <a:lnSpc>
                <a:spcPct val="120000"/>
              </a:lnSpc>
              <a:defRPr sz="2200" b="1">
                <a:solidFill>
                  <a:schemeClr val="tx2">
                    <a:lumMod val="75000"/>
                    <a:lumOff val="25000"/>
                  </a:schemeClr>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499616" y="1828800"/>
            <a:ext cx="9198864" cy="2871216"/>
          </a:xfrm>
        </p:spPr>
        <p:txBody>
          <a:bodyPr anchor="ctr">
            <a:normAutofit/>
          </a:bodyPr>
          <a:lstStyle>
            <a:lvl1pPr marL="137160" indent="-137160">
              <a:lnSpc>
                <a:spcPct val="100000"/>
              </a:lnSpc>
              <a:spcBef>
                <a:spcPts val="0"/>
              </a:spcBef>
              <a:buFont typeface="Arial" panose="020B0604020202020204" pitchFamily="34" charset="0"/>
              <a:buNone/>
              <a:defRPr sz="40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E66CBEC5-37D0-4E5C-8671-D7D2A06BE21B}" type="datetime1">
              <a:rPr lang="en-US" smtClean="0"/>
              <a:t>4/6/26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796858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351F96B-ED98-BF55-D2B0-047000EF48E1}"/>
              </a:ext>
            </a:extLst>
          </p:cNvPr>
          <p:cNvSpPr/>
          <p:nvPr/>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801368" y="5120640"/>
            <a:ext cx="8549640" cy="621792"/>
          </a:xfrm>
        </p:spPr>
        <p:txBody>
          <a:bodyPr anchor="ctr">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655064" y="2093976"/>
            <a:ext cx="8695944" cy="2130552"/>
          </a:xfrm>
        </p:spPr>
        <p:txBody>
          <a:bodyPr anchor="ctr">
            <a:normAutofit/>
          </a:bodyPr>
          <a:lstStyle>
            <a:lvl1pPr marL="137160" indent="-137160">
              <a:lnSpc>
                <a:spcPct val="100000"/>
              </a:lnSpc>
              <a:spcBef>
                <a:spcPts val="0"/>
              </a:spcBef>
              <a:buFont typeface="Arial" panose="020B0604020202020204" pitchFamily="34" charset="0"/>
              <a:buNone/>
              <a:defRPr sz="36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5246FC37-12B5-4EB9-BB05-B5E210E93FF0}" type="datetime1">
              <a:rPr lang="en-US" smtClean="0"/>
              <a:t>4/6/26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480452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98556" y="4965192"/>
            <a:ext cx="9450699" cy="1289304"/>
          </a:xfrm>
        </p:spPr>
        <p:txBody>
          <a:bodyPr anchor="b">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438912"/>
            <a:ext cx="9619488" cy="4526280"/>
          </a:xfrm>
        </p:spPr>
        <p:txBody>
          <a:bodyPr anchor="ctr">
            <a:normAutofit/>
          </a:bodyPr>
          <a:lstStyle>
            <a:lvl1pPr marL="164592" indent="-164592">
              <a:lnSpc>
                <a:spcPct val="100000"/>
              </a:lnSpc>
              <a:spcBef>
                <a:spcPts val="0"/>
              </a:spcBef>
              <a:buFont typeface="Arial" panose="020B0604020202020204" pitchFamily="34" charset="0"/>
              <a:buNone/>
              <a:defRPr sz="48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A710F6F3-6829-4CDD-B3A1-8F321E27194A}" type="datetime1">
              <a:rPr lang="en-US" smtClean="0"/>
              <a:t>4/6/26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0248466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98556" y="4965192"/>
            <a:ext cx="9148947" cy="1289304"/>
          </a:xfrm>
        </p:spPr>
        <p:txBody>
          <a:bodyPr anchor="b">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1179576"/>
            <a:ext cx="9317736" cy="3785616"/>
          </a:xfrm>
        </p:spPr>
        <p:txBody>
          <a:bodyPr anchor="b">
            <a:normAutofit/>
          </a:bodyPr>
          <a:lstStyle>
            <a:lvl1pPr marL="164592" indent="-164592">
              <a:lnSpc>
                <a:spcPct val="100000"/>
              </a:lnSpc>
              <a:spcBef>
                <a:spcPts val="0"/>
              </a:spcBef>
              <a:buFont typeface="Arial" panose="020B0604020202020204" pitchFamily="34" charset="0"/>
              <a:buNone/>
              <a:defRPr sz="48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FCA6652C-AA1E-4738-883B-0336FAAA5DB1}" type="datetime1">
              <a:rPr lang="en-US" smtClean="0"/>
              <a:t>4/6/26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93534279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20F56A5-925A-45AB-8491-C696F304662B}" type="datetime1">
              <a:rPr lang="en-US" smtClean="0"/>
              <a:t>4/6/26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28533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2F882B41-9B9A-4653-8E8E-9D57A4983847}" type="datetime1">
              <a:rPr lang="en-US" smtClean="0"/>
              <a:t>4/6/26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54633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86C80A14-C874-4C11-943E-4B7AAF73B997}" type="datetime1">
              <a:rPr lang="en-US" smtClean="0"/>
              <a:t>4/6/26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144360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59A60914-BFFA-4E5B-B382-06A92C8508A8}" type="datetime1">
              <a:rPr lang="en-US" smtClean="0"/>
              <a:t>4/6/26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459730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5"/>
            <a:ext cx="3595634" cy="2212848"/>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823029"/>
            <a:ext cx="3309608" cy="3481355"/>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E6DEE75D-2E4A-469A-9092-8B43711F5315}" type="datetime1">
              <a:rPr lang="en-US" smtClean="0"/>
              <a:t>4/6/26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306602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593592" cy="2212313"/>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hasCustomPrompt="1"/>
          </p:nvPr>
        </p:nvSpPr>
        <p:spPr>
          <a:xfrm>
            <a:off x="4502843" y="342901"/>
            <a:ext cx="7346258"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dpi="0" rotWithShape="1">
            <a:blip r:embed="rId2">
              <a:alphaModFix amt="60000"/>
            </a:blip>
            <a:srcRect/>
            <a:stretch>
              <a:fillRect/>
            </a:stretch>
          </a:blipFill>
        </p:spPr>
        <p:txBody>
          <a:bodyPr wrap="square">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1E6FD38-01FF-4539-8A35-AB19E4D5C3A7}" type="datetime1">
              <a:rPr lang="en-US" smtClean="0"/>
              <a:t>4/6/26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63194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vert="horz" lIns="91440" tIns="45720" rIns="91440" bIns="45720" rtlCol="0" anchor="t">
            <a:normAutofit/>
          </a:bodyPr>
          <a:lstStyle>
            <a:lvl1pPr>
              <a:defRPr lang="en-US" sz="5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vert="horz" lIns="91440" tIns="45720" rIns="91440" bIns="45720" rtlCol="0" anchor="b">
            <a:normAutofit/>
          </a:bodyPr>
          <a:lstStyle>
            <a:lvl1pPr marL="0" indent="0">
              <a:buNone/>
              <a:defRPr lang="en-US">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hasCustomPrompt="1"/>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19A3EA51-69C4-4090-B98A-31CA47A2E35E}" type="datetime1">
              <a:rPr lang="en-US" smtClean="0"/>
              <a:t>4/6/26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47906975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8C5BFC-EF85-4C2B-8809-2F9E7D76A143}" type="datetime1">
              <a:rPr lang="en-US" smtClean="0"/>
              <a:t>4/6/26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66194621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48805FF-0F6F-4DB7-B5D6-9BF14E40F716}" type="datetime1">
              <a:rPr lang="en-US" smtClean="0"/>
              <a:t>4/6/26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0512328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vert="horz" lIns="91440" tIns="45720" rIns="91440" bIns="45720" rtlCol="0" anchor="t">
            <a:normAutofit/>
          </a:bodyPr>
          <a:lstStyle>
            <a:lvl1pPr>
              <a:defRPr lang="en-US" sz="96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46633933-AD95-42CF-A390-A7073FD506A1}" type="datetime1">
              <a:rPr lang="en-US" smtClean="0"/>
              <a:t>4/6/26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902601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D50E307-C64C-483A-9485-A61D01D72197}" type="datetime1">
              <a:rPr lang="en-US" smtClean="0"/>
              <a:t>4/6/26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82770647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vert="horz" lIns="91440" tIns="45720" rIns="91440" bIns="45720" rtlCol="0" anchor="t">
            <a:normAutofit/>
          </a:bodyPr>
          <a:lstStyle>
            <a:lvl1pPr>
              <a:defRPr lang="en-US" sz="125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8BC36CA3-7064-4E52-B24E-E3CC37B36CB8}" type="datetime1">
              <a:rPr lang="en-US" smtClean="0"/>
              <a:t>4/6/26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68189934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33F469A-9BA4-41D9-A358-7174319CB857}" type="datetime1">
              <a:rPr lang="en-US" smtClean="0"/>
              <a:t>4/6/26</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6093855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E9D380B3-E270-4064-8D13-292A875F6C31}" type="datetime1">
              <a:rPr lang="en-US" smtClean="0"/>
              <a:t>4/6/26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52772118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ullystats@gmail.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hyperlink" Target="https://chatgpt.com/share/69a6ad9c-0d60-800b-8791-2463105e2484" TargetMode="External"/><Relationship Id="rId2" Type="http://schemas.openxmlformats.org/officeDocument/2006/relationships/notesSlide" Target="../notesSlides/notesSlide30.xml"/><Relationship Id="rId1" Type="http://schemas.openxmlformats.org/officeDocument/2006/relationships/slideLayout" Target="../slideLayouts/slideLayout4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s://claude.ai/chat/2f858a5d-bcd2-4d25-a115-205f72893d16" TargetMode="External"/><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8.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4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hyperlink" Target="https://sullystats.github.io/Data/ChicagoSalaries.csv" TargetMode="External"/><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47.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F802-A410-1493-F6B2-F8ABCA2753CB}"/>
              </a:ext>
            </a:extLst>
          </p:cNvPr>
          <p:cNvSpPr>
            <a:spLocks noGrp="1"/>
          </p:cNvSpPr>
          <p:nvPr>
            <p:ph type="ctrTitle"/>
          </p:nvPr>
        </p:nvSpPr>
        <p:spPr>
          <a:xfrm>
            <a:off x="343621" y="1289304"/>
            <a:ext cx="5025811" cy="1892808"/>
          </a:xfrm>
        </p:spPr>
        <p:txBody>
          <a:bodyPr anchor="t">
            <a:normAutofit/>
          </a:bodyPr>
          <a:lstStyle/>
          <a:p>
            <a:r>
              <a:rPr lang="en-US" dirty="0">
                <a:solidFill>
                  <a:srgbClr val="FFFF00"/>
                </a:solidFill>
              </a:rPr>
              <a:t>Using AI to Learn</a:t>
            </a:r>
            <a:endParaRPr lang="en-US" dirty="0"/>
          </a:p>
        </p:txBody>
      </p:sp>
      <p:sp>
        <p:nvSpPr>
          <p:cNvPr id="3" name="Subtitle 2">
            <a:extLst>
              <a:ext uri="{FF2B5EF4-FFF2-40B4-BE49-F238E27FC236}">
                <a16:creationId xmlns:a16="http://schemas.microsoft.com/office/drawing/2014/main" id="{89E6FF1D-9542-3015-CEAE-9984D5ADBB57}"/>
              </a:ext>
            </a:extLst>
          </p:cNvPr>
          <p:cNvSpPr>
            <a:spLocks noGrp="1"/>
          </p:cNvSpPr>
          <p:nvPr>
            <p:ph type="subTitle" idx="1"/>
          </p:nvPr>
        </p:nvSpPr>
        <p:spPr>
          <a:xfrm>
            <a:off x="429768" y="3858768"/>
            <a:ext cx="5025810" cy="2395728"/>
          </a:xfrm>
        </p:spPr>
        <p:txBody>
          <a:bodyPr anchor="b">
            <a:normAutofit/>
          </a:bodyPr>
          <a:lstStyle/>
          <a:p>
            <a:r>
              <a:rPr lang="en-US" sz="2800" dirty="0"/>
              <a:t>Michael Sullivan</a:t>
            </a:r>
          </a:p>
          <a:p>
            <a:r>
              <a:rPr lang="en-US" sz="2800" dirty="0">
                <a:hlinkClick r:id="rId3"/>
              </a:rPr>
              <a:t>sullystats@gmail.com</a:t>
            </a:r>
            <a:endParaRPr lang="en-US" sz="2800" dirty="0"/>
          </a:p>
          <a:p>
            <a:r>
              <a:rPr lang="en-US" sz="2800" dirty="0"/>
              <a:t>michael.sullivan@fsw.edu</a:t>
            </a:r>
          </a:p>
        </p:txBody>
      </p:sp>
      <p:pic>
        <p:nvPicPr>
          <p:cNvPr id="5" name="Picture Placeholder 4" descr="A white background with black text and numbers&#10;&#10;AI-generated content may be incorrect.">
            <a:extLst>
              <a:ext uri="{FF2B5EF4-FFF2-40B4-BE49-F238E27FC236}">
                <a16:creationId xmlns:a16="http://schemas.microsoft.com/office/drawing/2014/main" id="{A5BA4E53-9161-5446-B811-68209669788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r="3" b="1358"/>
          <a:stretch>
            <a:fillRect/>
          </a:stretch>
        </p:blipFill>
        <p:spPr>
          <a:xfrm>
            <a:off x="5591348" y="343038"/>
            <a:ext cx="6257031" cy="6172200"/>
          </a:xfrm>
          <a:noFill/>
        </p:spPr>
      </p:pic>
    </p:spTree>
    <p:extLst>
      <p:ext uri="{BB962C8B-B14F-4D97-AF65-F5344CB8AC3E}">
        <p14:creationId xmlns:p14="http://schemas.microsoft.com/office/powerpoint/2010/main" val="408641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85A1BD-4F56-629E-8CF2-92B9E384616D}"/>
              </a:ext>
            </a:extLst>
          </p:cNvPr>
          <p:cNvSpPr txBox="1"/>
          <p:nvPr/>
        </p:nvSpPr>
        <p:spPr>
          <a:xfrm>
            <a:off x="646706" y="5967656"/>
            <a:ext cx="8650880" cy="369332"/>
          </a:xfrm>
          <a:prstGeom prst="rect">
            <a:avLst/>
          </a:prstGeom>
          <a:noFill/>
        </p:spPr>
        <p:txBody>
          <a:bodyPr wrap="square">
            <a:spAutoFit/>
          </a:bodyPr>
          <a:lstStyle/>
          <a:p>
            <a:r>
              <a:rPr lang="en-US" dirty="0"/>
              <a:t>https://www.sciencedirect.com/science/article/pii/S2590291125010186#sec9</a:t>
            </a:r>
          </a:p>
        </p:txBody>
      </p:sp>
      <p:sp>
        <p:nvSpPr>
          <p:cNvPr id="2" name="TextBox 1">
            <a:extLst>
              <a:ext uri="{FF2B5EF4-FFF2-40B4-BE49-F238E27FC236}">
                <a16:creationId xmlns:a16="http://schemas.microsoft.com/office/drawing/2014/main" id="{E4694C5B-5A27-A816-F0B1-15ED26A3700E}"/>
              </a:ext>
            </a:extLst>
          </p:cNvPr>
          <p:cNvSpPr txBox="1"/>
          <p:nvPr/>
        </p:nvSpPr>
        <p:spPr>
          <a:xfrm>
            <a:off x="616226" y="477078"/>
            <a:ext cx="10316817" cy="584775"/>
          </a:xfrm>
          <a:prstGeom prst="rect">
            <a:avLst/>
          </a:prstGeom>
          <a:noFill/>
        </p:spPr>
        <p:txBody>
          <a:bodyPr wrap="square" rtlCol="0">
            <a:spAutoFit/>
          </a:bodyPr>
          <a:lstStyle/>
          <a:p>
            <a:r>
              <a:rPr lang="en-US" sz="3200" b="1" dirty="0"/>
              <a:t>Conclusions</a:t>
            </a:r>
          </a:p>
        </p:txBody>
      </p:sp>
      <p:sp>
        <p:nvSpPr>
          <p:cNvPr id="4" name="TextBox 3">
            <a:extLst>
              <a:ext uri="{FF2B5EF4-FFF2-40B4-BE49-F238E27FC236}">
                <a16:creationId xmlns:a16="http://schemas.microsoft.com/office/drawing/2014/main" id="{2AB10B99-3F32-DFC4-674C-40CD2C80D012}"/>
              </a:ext>
            </a:extLst>
          </p:cNvPr>
          <p:cNvSpPr txBox="1"/>
          <p:nvPr/>
        </p:nvSpPr>
        <p:spPr>
          <a:xfrm>
            <a:off x="616226" y="1175511"/>
            <a:ext cx="10475107" cy="2677656"/>
          </a:xfrm>
          <a:prstGeom prst="rect">
            <a:avLst/>
          </a:prstGeom>
          <a:noFill/>
        </p:spPr>
        <p:txBody>
          <a:bodyPr wrap="square">
            <a:spAutoFit/>
          </a:bodyPr>
          <a:lstStyle/>
          <a:p>
            <a:r>
              <a:rPr lang="en-US" sz="2800" b="0" i="0" dirty="0">
                <a:solidFill>
                  <a:srgbClr val="1F1F1F"/>
                </a:solidFill>
                <a:effectLst/>
                <a:latin typeface="ElsevierGulliver"/>
              </a:rPr>
              <a:t>“Grounded in cognitive offloading and desirable difficulties, we ask whether unrestricted access to ChatGPT during self-directed study helps or harms long-term knowledge retention. Cognitive offloading predicts that when external tools shoulder core mental work, learners expend less effort during encoding; desirable difficulties predict that removing productive struggle reduces durable memory.”</a:t>
            </a:r>
            <a:endParaRPr lang="en-US" sz="2800" dirty="0"/>
          </a:p>
        </p:txBody>
      </p:sp>
      <p:sp>
        <p:nvSpPr>
          <p:cNvPr id="7" name="TextBox 6">
            <a:extLst>
              <a:ext uri="{FF2B5EF4-FFF2-40B4-BE49-F238E27FC236}">
                <a16:creationId xmlns:a16="http://schemas.microsoft.com/office/drawing/2014/main" id="{779B744B-D3C7-3753-F74D-0C681F781BFB}"/>
              </a:ext>
            </a:extLst>
          </p:cNvPr>
          <p:cNvSpPr txBox="1"/>
          <p:nvPr/>
        </p:nvSpPr>
        <p:spPr>
          <a:xfrm>
            <a:off x="616226" y="4216128"/>
            <a:ext cx="10316817" cy="1384995"/>
          </a:xfrm>
          <a:prstGeom prst="rect">
            <a:avLst/>
          </a:prstGeom>
          <a:noFill/>
        </p:spPr>
        <p:txBody>
          <a:bodyPr wrap="square">
            <a:spAutoFit/>
          </a:bodyPr>
          <a:lstStyle/>
          <a:p>
            <a:r>
              <a:rPr lang="en-US" sz="2800" b="0" i="0" dirty="0">
                <a:solidFill>
                  <a:srgbClr val="1F1F1F"/>
                </a:solidFill>
                <a:effectLst/>
                <a:latin typeface="ElsevierGulliver"/>
              </a:rPr>
              <a:t>“When students use ChatGPT to immediately obtain explanations, examples, or solutions, they bypass the productive struggle that characterizes effective learning.”</a:t>
            </a:r>
            <a:endParaRPr lang="en-US" sz="2800" dirty="0"/>
          </a:p>
        </p:txBody>
      </p:sp>
    </p:spTree>
    <p:extLst>
      <p:ext uri="{BB962C8B-B14F-4D97-AF65-F5344CB8AC3E}">
        <p14:creationId xmlns:p14="http://schemas.microsoft.com/office/powerpoint/2010/main" val="94859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483D8A-9AA9-0A8B-2D66-DF937DBFB05C}"/>
              </a:ext>
            </a:extLst>
          </p:cNvPr>
          <p:cNvSpPr>
            <a:spLocks noGrp="1"/>
          </p:cNvSpPr>
          <p:nvPr>
            <p:ph type="title"/>
          </p:nvPr>
        </p:nvSpPr>
        <p:spPr>
          <a:xfrm>
            <a:off x="429768" y="283464"/>
            <a:ext cx="10652760" cy="969264"/>
          </a:xfrm>
        </p:spPr>
        <p:txBody>
          <a:bodyPr anchor="b">
            <a:normAutofit/>
          </a:bodyPr>
          <a:lstStyle/>
          <a:p>
            <a:r>
              <a:rPr lang="en-US" dirty="0"/>
              <a:t>The “Forgetting Curve”</a:t>
            </a:r>
          </a:p>
        </p:txBody>
      </p:sp>
      <p:pic>
        <p:nvPicPr>
          <p:cNvPr id="5" name="Picture 4" descr="A graph of a number of students&#10;&#10;AI-generated content may be incorrect.">
            <a:extLst>
              <a:ext uri="{FF2B5EF4-FFF2-40B4-BE49-F238E27FC236}">
                <a16:creationId xmlns:a16="http://schemas.microsoft.com/office/drawing/2014/main" id="{C210CFDD-1DFB-7BA0-8C2D-97E491C68C02}"/>
              </a:ext>
            </a:extLst>
          </p:cNvPr>
          <p:cNvPicPr>
            <a:picLocks noChangeAspect="1"/>
          </p:cNvPicPr>
          <p:nvPr/>
        </p:nvPicPr>
        <p:blipFill>
          <a:blip r:embed="rId3"/>
          <a:stretch>
            <a:fillRect/>
          </a:stretch>
        </p:blipFill>
        <p:spPr>
          <a:xfrm>
            <a:off x="1086872" y="1380744"/>
            <a:ext cx="8840496" cy="5193792"/>
          </a:xfrm>
          <a:prstGeom prst="rect">
            <a:avLst/>
          </a:prstGeom>
          <a:noFill/>
        </p:spPr>
      </p:pic>
    </p:spTree>
    <p:extLst>
      <p:ext uri="{BB962C8B-B14F-4D97-AF65-F5344CB8AC3E}">
        <p14:creationId xmlns:p14="http://schemas.microsoft.com/office/powerpoint/2010/main" val="1017854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B81CD4-7ECB-2E00-4F87-230FDC75E01B}"/>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2036207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27DB02-21B3-2F2B-3969-FC1296A9A93D}"/>
              </a:ext>
            </a:extLst>
          </p:cNvPr>
          <p:cNvSpPr txBox="1"/>
          <p:nvPr/>
        </p:nvSpPr>
        <p:spPr>
          <a:xfrm>
            <a:off x="859155" y="6156960"/>
            <a:ext cx="10464165" cy="646331"/>
          </a:xfrm>
          <a:prstGeom prst="rect">
            <a:avLst/>
          </a:prstGeom>
          <a:noFill/>
        </p:spPr>
        <p:txBody>
          <a:bodyPr wrap="square" rtlCol="0">
            <a:spAutoFit/>
          </a:bodyPr>
          <a:lstStyle/>
          <a:p>
            <a:r>
              <a:rPr lang="en-US" dirty="0"/>
              <a:t>Bloom, B. S. The 2 sigma problem: The search for methods of group instruction as effective as one-to-one tutoring. </a:t>
            </a:r>
            <a:r>
              <a:rPr lang="en-US" i="1" dirty="0"/>
              <a:t>Educ. Res.</a:t>
            </a:r>
            <a:r>
              <a:rPr lang="en-US" b="1" dirty="0"/>
              <a:t>13</a:t>
            </a:r>
            <a:r>
              <a:rPr lang="en-US" dirty="0"/>
              <a:t>(6), 4–16 (1984).</a:t>
            </a:r>
          </a:p>
        </p:txBody>
      </p:sp>
      <p:pic>
        <p:nvPicPr>
          <p:cNvPr id="5" name="Picture 4">
            <a:extLst>
              <a:ext uri="{FF2B5EF4-FFF2-40B4-BE49-F238E27FC236}">
                <a16:creationId xmlns:a16="http://schemas.microsoft.com/office/drawing/2014/main" id="{3158F1C6-F72B-68DE-A550-DDA037295B8F}"/>
              </a:ext>
            </a:extLst>
          </p:cNvPr>
          <p:cNvPicPr>
            <a:picLocks noChangeAspect="1"/>
          </p:cNvPicPr>
          <p:nvPr/>
        </p:nvPicPr>
        <p:blipFill>
          <a:blip r:embed="rId3"/>
          <a:stretch>
            <a:fillRect/>
          </a:stretch>
        </p:blipFill>
        <p:spPr>
          <a:xfrm>
            <a:off x="1469707" y="0"/>
            <a:ext cx="9243060" cy="6162040"/>
          </a:xfrm>
          <a:prstGeom prst="rect">
            <a:avLst/>
          </a:prstGeom>
        </p:spPr>
      </p:pic>
    </p:spTree>
    <p:extLst>
      <p:ext uri="{BB962C8B-B14F-4D97-AF65-F5344CB8AC3E}">
        <p14:creationId xmlns:p14="http://schemas.microsoft.com/office/powerpoint/2010/main" val="212420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ED376A-7A57-0DD8-F907-B352C730BBB3}"/>
              </a:ext>
            </a:extLst>
          </p:cNvPr>
          <p:cNvSpPr txBox="1"/>
          <p:nvPr/>
        </p:nvSpPr>
        <p:spPr>
          <a:xfrm>
            <a:off x="524933" y="5963995"/>
            <a:ext cx="7953756" cy="461665"/>
          </a:xfrm>
          <a:prstGeom prst="rect">
            <a:avLst/>
          </a:prstGeom>
          <a:noFill/>
        </p:spPr>
        <p:txBody>
          <a:bodyPr wrap="square">
            <a:spAutoFit/>
          </a:bodyPr>
          <a:lstStyle/>
          <a:p>
            <a:r>
              <a:rPr lang="en-US" sz="2400" dirty="0"/>
              <a:t>https://pmc.ncbi.nlm.nih.gov/articles/PMC12179260/</a:t>
            </a:r>
          </a:p>
        </p:txBody>
      </p:sp>
      <p:sp>
        <p:nvSpPr>
          <p:cNvPr id="2" name="TextBox 1">
            <a:extLst>
              <a:ext uri="{FF2B5EF4-FFF2-40B4-BE49-F238E27FC236}">
                <a16:creationId xmlns:a16="http://schemas.microsoft.com/office/drawing/2014/main" id="{52168E43-4A7D-2041-B2DF-2D64B77B8338}"/>
              </a:ext>
            </a:extLst>
          </p:cNvPr>
          <p:cNvSpPr txBox="1"/>
          <p:nvPr/>
        </p:nvSpPr>
        <p:spPr>
          <a:xfrm>
            <a:off x="524933" y="491067"/>
            <a:ext cx="11040534" cy="1200329"/>
          </a:xfrm>
          <a:prstGeom prst="rect">
            <a:avLst/>
          </a:prstGeom>
          <a:noFill/>
        </p:spPr>
        <p:txBody>
          <a:bodyPr wrap="square" rtlCol="0">
            <a:spAutoFit/>
          </a:bodyPr>
          <a:lstStyle/>
          <a:p>
            <a:r>
              <a:rPr lang="en-US" sz="2400" b="1" dirty="0"/>
              <a:t>AI tutoring outperforms in-class active learning: an RCT introducing a novel research-based design in an authentic educational setting</a:t>
            </a:r>
          </a:p>
          <a:p>
            <a:endParaRPr lang="en-US" sz="2400" b="1" dirty="0"/>
          </a:p>
        </p:txBody>
      </p:sp>
      <p:pic>
        <p:nvPicPr>
          <p:cNvPr id="6" name="Picture 5">
            <a:extLst>
              <a:ext uri="{FF2B5EF4-FFF2-40B4-BE49-F238E27FC236}">
                <a16:creationId xmlns:a16="http://schemas.microsoft.com/office/drawing/2014/main" id="{2637DFE3-BBC7-2569-A71A-10CC6A4E34B5}"/>
              </a:ext>
            </a:extLst>
          </p:cNvPr>
          <p:cNvPicPr>
            <a:picLocks noChangeAspect="1"/>
          </p:cNvPicPr>
          <p:nvPr/>
        </p:nvPicPr>
        <p:blipFill>
          <a:blip r:embed="rId3"/>
          <a:stretch>
            <a:fillRect/>
          </a:stretch>
        </p:blipFill>
        <p:spPr>
          <a:xfrm>
            <a:off x="2387600" y="1318028"/>
            <a:ext cx="6968951" cy="4645967"/>
          </a:xfrm>
          <a:prstGeom prst="rect">
            <a:avLst/>
          </a:prstGeom>
        </p:spPr>
      </p:pic>
    </p:spTree>
    <p:extLst>
      <p:ext uri="{BB962C8B-B14F-4D97-AF65-F5344CB8AC3E}">
        <p14:creationId xmlns:p14="http://schemas.microsoft.com/office/powerpoint/2010/main" val="2672250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green and blue bars&#10;&#10;AI-generated content may be incorrect.">
            <a:extLst>
              <a:ext uri="{FF2B5EF4-FFF2-40B4-BE49-F238E27FC236}">
                <a16:creationId xmlns:a16="http://schemas.microsoft.com/office/drawing/2014/main" id="{F03FDD60-41AE-6A2A-B81A-FEE9DD15ED8B}"/>
              </a:ext>
            </a:extLst>
          </p:cNvPr>
          <p:cNvPicPr>
            <a:picLocks noChangeAspect="1"/>
          </p:cNvPicPr>
          <p:nvPr/>
        </p:nvPicPr>
        <p:blipFill>
          <a:blip r:embed="rId3"/>
          <a:stretch>
            <a:fillRect/>
          </a:stretch>
        </p:blipFill>
        <p:spPr>
          <a:xfrm>
            <a:off x="2914650" y="114750"/>
            <a:ext cx="6286499" cy="6278082"/>
          </a:xfrm>
          <a:prstGeom prst="rect">
            <a:avLst/>
          </a:prstGeom>
        </p:spPr>
      </p:pic>
      <p:sp>
        <p:nvSpPr>
          <p:cNvPr id="2" name="TextBox 1">
            <a:extLst>
              <a:ext uri="{FF2B5EF4-FFF2-40B4-BE49-F238E27FC236}">
                <a16:creationId xmlns:a16="http://schemas.microsoft.com/office/drawing/2014/main" id="{AE026C6F-3B8C-5B8C-1A76-EDFADE9ECB22}"/>
              </a:ext>
            </a:extLst>
          </p:cNvPr>
          <p:cNvSpPr txBox="1"/>
          <p:nvPr/>
        </p:nvSpPr>
        <p:spPr>
          <a:xfrm>
            <a:off x="9277350" y="2592586"/>
            <a:ext cx="2011680" cy="461665"/>
          </a:xfrm>
          <a:prstGeom prst="rect">
            <a:avLst/>
          </a:prstGeom>
          <a:noFill/>
        </p:spPr>
        <p:txBody>
          <a:bodyPr wrap="square" rtlCol="0">
            <a:spAutoFit/>
          </a:bodyPr>
          <a:lstStyle/>
          <a:p>
            <a:r>
              <a:rPr lang="en-US" sz="2400" dirty="0"/>
              <a:t>M = 2.75</a:t>
            </a:r>
          </a:p>
        </p:txBody>
      </p:sp>
      <p:sp>
        <p:nvSpPr>
          <p:cNvPr id="3" name="TextBox 2">
            <a:extLst>
              <a:ext uri="{FF2B5EF4-FFF2-40B4-BE49-F238E27FC236}">
                <a16:creationId xmlns:a16="http://schemas.microsoft.com/office/drawing/2014/main" id="{06F05921-FA5E-B21D-6FE6-3A942FFD53EB}"/>
              </a:ext>
            </a:extLst>
          </p:cNvPr>
          <p:cNvSpPr txBox="1"/>
          <p:nvPr/>
        </p:nvSpPr>
        <p:spPr>
          <a:xfrm>
            <a:off x="5715000" y="1447800"/>
            <a:ext cx="1264920" cy="461665"/>
          </a:xfrm>
          <a:prstGeom prst="rect">
            <a:avLst/>
          </a:prstGeom>
          <a:noFill/>
        </p:spPr>
        <p:txBody>
          <a:bodyPr wrap="square" rtlCol="0">
            <a:spAutoFit/>
          </a:bodyPr>
          <a:lstStyle/>
          <a:p>
            <a:r>
              <a:rPr lang="en-US" sz="2400" dirty="0"/>
              <a:t>M = 3.5</a:t>
            </a:r>
          </a:p>
        </p:txBody>
      </p:sp>
      <p:sp>
        <p:nvSpPr>
          <p:cNvPr id="4" name="TextBox 3">
            <a:extLst>
              <a:ext uri="{FF2B5EF4-FFF2-40B4-BE49-F238E27FC236}">
                <a16:creationId xmlns:a16="http://schemas.microsoft.com/office/drawing/2014/main" id="{195362C9-ED65-4C82-8112-E48495EB8600}"/>
              </a:ext>
            </a:extLst>
          </p:cNvPr>
          <p:cNvSpPr txBox="1"/>
          <p:nvPr/>
        </p:nvSpPr>
        <p:spPr>
          <a:xfrm>
            <a:off x="7974330" y="487680"/>
            <a:ext cx="1264920" cy="461665"/>
          </a:xfrm>
          <a:prstGeom prst="rect">
            <a:avLst/>
          </a:prstGeom>
          <a:noFill/>
        </p:spPr>
        <p:txBody>
          <a:bodyPr wrap="square" rtlCol="0">
            <a:spAutoFit/>
          </a:bodyPr>
          <a:lstStyle/>
          <a:p>
            <a:r>
              <a:rPr lang="en-US" sz="2400" dirty="0"/>
              <a:t>M = 4.5</a:t>
            </a:r>
          </a:p>
        </p:txBody>
      </p:sp>
    </p:spTree>
    <p:extLst>
      <p:ext uri="{BB962C8B-B14F-4D97-AF65-F5344CB8AC3E}">
        <p14:creationId xmlns:p14="http://schemas.microsoft.com/office/powerpoint/2010/main" val="2494873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37FBF-1FD3-1F7B-AA06-B30A7E642975}"/>
              </a:ext>
            </a:extLst>
          </p:cNvPr>
          <p:cNvPicPr>
            <a:picLocks noChangeAspect="1"/>
          </p:cNvPicPr>
          <p:nvPr/>
        </p:nvPicPr>
        <p:blipFill>
          <a:blip r:embed="rId3"/>
          <a:stretch>
            <a:fillRect/>
          </a:stretch>
        </p:blipFill>
        <p:spPr>
          <a:xfrm>
            <a:off x="1061185" y="814285"/>
            <a:ext cx="10069629" cy="5991429"/>
          </a:xfrm>
          <a:prstGeom prst="rect">
            <a:avLst/>
          </a:prstGeom>
        </p:spPr>
      </p:pic>
      <p:sp>
        <p:nvSpPr>
          <p:cNvPr id="2" name="Title 1">
            <a:extLst>
              <a:ext uri="{FF2B5EF4-FFF2-40B4-BE49-F238E27FC236}">
                <a16:creationId xmlns:a16="http://schemas.microsoft.com/office/drawing/2014/main" id="{CD27BD08-6518-83E6-1CB7-13B6044E80CE}"/>
              </a:ext>
            </a:extLst>
          </p:cNvPr>
          <p:cNvSpPr>
            <a:spLocks noGrp="1"/>
          </p:cNvSpPr>
          <p:nvPr>
            <p:ph type="title"/>
          </p:nvPr>
        </p:nvSpPr>
        <p:spPr>
          <a:xfrm>
            <a:off x="231648" y="146304"/>
            <a:ext cx="10652760" cy="969264"/>
          </a:xfrm>
        </p:spPr>
        <p:txBody>
          <a:bodyPr/>
          <a:lstStyle/>
          <a:p>
            <a:r>
              <a:rPr lang="en-US" dirty="0"/>
              <a:t>Time on Task</a:t>
            </a:r>
          </a:p>
        </p:txBody>
      </p:sp>
      <p:sp>
        <p:nvSpPr>
          <p:cNvPr id="3" name="TextBox 2">
            <a:extLst>
              <a:ext uri="{FF2B5EF4-FFF2-40B4-BE49-F238E27FC236}">
                <a16:creationId xmlns:a16="http://schemas.microsoft.com/office/drawing/2014/main" id="{FFFFB281-5028-58C4-CB54-D3FEEC35CB01}"/>
              </a:ext>
            </a:extLst>
          </p:cNvPr>
          <p:cNvSpPr txBox="1"/>
          <p:nvPr/>
        </p:nvSpPr>
        <p:spPr>
          <a:xfrm>
            <a:off x="3810000" y="609600"/>
            <a:ext cx="2103120" cy="461665"/>
          </a:xfrm>
          <a:prstGeom prst="rect">
            <a:avLst/>
          </a:prstGeom>
          <a:noFill/>
        </p:spPr>
        <p:txBody>
          <a:bodyPr wrap="square" rtlCol="0">
            <a:spAutoFit/>
          </a:bodyPr>
          <a:lstStyle/>
          <a:p>
            <a:r>
              <a:rPr lang="en-US" sz="2400" dirty="0">
                <a:solidFill>
                  <a:srgbClr val="FF0000"/>
                </a:solidFill>
              </a:rPr>
              <a:t>60 minutes</a:t>
            </a:r>
          </a:p>
        </p:txBody>
      </p:sp>
    </p:spTree>
    <p:extLst>
      <p:ext uri="{BB962C8B-B14F-4D97-AF65-F5344CB8AC3E}">
        <p14:creationId xmlns:p14="http://schemas.microsoft.com/office/powerpoint/2010/main" val="1227562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E930-6978-8255-05CE-3912A84D6846}"/>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Results</a:t>
            </a:r>
          </a:p>
        </p:txBody>
      </p:sp>
      <p:pic>
        <p:nvPicPr>
          <p:cNvPr id="3" name="Picture 2">
            <a:extLst>
              <a:ext uri="{FF2B5EF4-FFF2-40B4-BE49-F238E27FC236}">
                <a16:creationId xmlns:a16="http://schemas.microsoft.com/office/drawing/2014/main" id="{2C4C7B2E-34E0-F012-A93F-43185F27ACE1}"/>
              </a:ext>
            </a:extLst>
          </p:cNvPr>
          <p:cNvPicPr>
            <a:picLocks noChangeAspect="1"/>
          </p:cNvPicPr>
          <p:nvPr/>
        </p:nvPicPr>
        <p:blipFill>
          <a:blip r:embed="rId3"/>
          <a:stretch>
            <a:fillRect/>
          </a:stretch>
        </p:blipFill>
        <p:spPr>
          <a:xfrm>
            <a:off x="2362200" y="503936"/>
            <a:ext cx="9105900" cy="6070600"/>
          </a:xfrm>
          <a:prstGeom prst="rect">
            <a:avLst/>
          </a:prstGeom>
        </p:spPr>
      </p:pic>
    </p:spTree>
    <p:extLst>
      <p:ext uri="{BB962C8B-B14F-4D97-AF65-F5344CB8AC3E}">
        <p14:creationId xmlns:p14="http://schemas.microsoft.com/office/powerpoint/2010/main" val="930131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4E6367-2B06-0C5D-67C8-3AD9A6BF5B71}"/>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2517708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D1C6-FD62-D2AD-4A2A-8D589AC4302A}"/>
              </a:ext>
            </a:extLst>
          </p:cNvPr>
          <p:cNvSpPr>
            <a:spLocks noGrp="1"/>
          </p:cNvSpPr>
          <p:nvPr>
            <p:ph type="title"/>
          </p:nvPr>
        </p:nvSpPr>
        <p:spPr/>
        <p:txBody>
          <a:bodyPr/>
          <a:lstStyle/>
          <a:p>
            <a:r>
              <a:rPr lang="en-US" dirty="0"/>
              <a:t>AI Doesn’t Have to Rot Your Mind</a:t>
            </a:r>
          </a:p>
        </p:txBody>
      </p:sp>
      <p:sp>
        <p:nvSpPr>
          <p:cNvPr id="3" name="TextBox 2">
            <a:extLst>
              <a:ext uri="{FF2B5EF4-FFF2-40B4-BE49-F238E27FC236}">
                <a16:creationId xmlns:a16="http://schemas.microsoft.com/office/drawing/2014/main" id="{9A8D269A-91C7-46BF-26C2-5D5E48DE76A3}"/>
              </a:ext>
            </a:extLst>
          </p:cNvPr>
          <p:cNvSpPr txBox="1"/>
          <p:nvPr/>
        </p:nvSpPr>
        <p:spPr>
          <a:xfrm>
            <a:off x="534198" y="4306796"/>
            <a:ext cx="10443899" cy="830997"/>
          </a:xfrm>
          <a:prstGeom prst="rect">
            <a:avLst/>
          </a:prstGeom>
          <a:noFill/>
        </p:spPr>
        <p:txBody>
          <a:bodyPr wrap="square" rtlCol="0">
            <a:spAutoFit/>
          </a:bodyPr>
          <a:lstStyle/>
          <a:p>
            <a:r>
              <a:rPr lang="en-US" sz="2400" dirty="0"/>
              <a:t>https://www.wsj.com/opinion/ai-doesnt-have-to-rot-your-mind-4516add0?st=NYryrY&amp;reflink=article_gmail_share</a:t>
            </a:r>
          </a:p>
        </p:txBody>
      </p:sp>
      <p:sp>
        <p:nvSpPr>
          <p:cNvPr id="4" name="TextBox 3">
            <a:extLst>
              <a:ext uri="{FF2B5EF4-FFF2-40B4-BE49-F238E27FC236}">
                <a16:creationId xmlns:a16="http://schemas.microsoft.com/office/drawing/2014/main" id="{275DAAC9-D781-7519-413C-29639A30211B}"/>
              </a:ext>
            </a:extLst>
          </p:cNvPr>
          <p:cNvSpPr txBox="1"/>
          <p:nvPr/>
        </p:nvSpPr>
        <p:spPr>
          <a:xfrm>
            <a:off x="537029" y="1625600"/>
            <a:ext cx="10545499" cy="2308324"/>
          </a:xfrm>
          <a:prstGeom prst="rect">
            <a:avLst/>
          </a:prstGeom>
          <a:noFill/>
        </p:spPr>
        <p:txBody>
          <a:bodyPr wrap="square" rtlCol="0">
            <a:spAutoFit/>
          </a:bodyPr>
          <a:lstStyle/>
          <a:p>
            <a:r>
              <a:rPr lang="en-US" sz="2400" dirty="0"/>
              <a:t>If you use your chatbot as a coach, not a crutch, it can help  you hone your own memory and reasoning skills.  </a:t>
            </a:r>
          </a:p>
          <a:p>
            <a:endParaRPr lang="en-US" sz="2400" dirty="0"/>
          </a:p>
          <a:p>
            <a:r>
              <a:rPr lang="en-US" sz="2400" dirty="0"/>
              <a:t>By Nelson Dellis</a:t>
            </a:r>
          </a:p>
          <a:p>
            <a:r>
              <a:rPr lang="en-US" sz="2400" dirty="0"/>
              <a:t>March 27, 2026</a:t>
            </a:r>
          </a:p>
          <a:p>
            <a:r>
              <a:rPr lang="en-US" sz="2400" dirty="0"/>
              <a:t>Wall Street Journal</a:t>
            </a:r>
          </a:p>
        </p:txBody>
      </p:sp>
    </p:spTree>
    <p:extLst>
      <p:ext uri="{BB962C8B-B14F-4D97-AF65-F5344CB8AC3E}">
        <p14:creationId xmlns:p14="http://schemas.microsoft.com/office/powerpoint/2010/main" val="237775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170A5E-630F-0A6E-043E-D3D39096DB5D}"/>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762450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8FF5-19F0-AF51-77E0-A32EE675820E}"/>
              </a:ext>
            </a:extLst>
          </p:cNvPr>
          <p:cNvSpPr>
            <a:spLocks noGrp="1"/>
          </p:cNvSpPr>
          <p:nvPr>
            <p:ph type="title"/>
          </p:nvPr>
        </p:nvSpPr>
        <p:spPr>
          <a:xfrm>
            <a:off x="429768" y="1459099"/>
            <a:ext cx="4660392" cy="969264"/>
          </a:xfrm>
        </p:spPr>
        <p:txBody>
          <a:bodyPr>
            <a:normAutofit fontScale="90000"/>
          </a:bodyPr>
          <a:lstStyle/>
          <a:p>
            <a:r>
              <a:rPr lang="en-US" dirty="0"/>
              <a:t>“AI Is Going to Change Literally Every Job”  </a:t>
            </a:r>
            <a:r>
              <a:rPr lang="en-US" i="1" dirty="0"/>
              <a:t>Wall Street Journal</a:t>
            </a:r>
            <a:r>
              <a:rPr lang="en-US" dirty="0"/>
              <a:t> 9/25/25</a:t>
            </a:r>
          </a:p>
        </p:txBody>
      </p:sp>
      <p:pic>
        <p:nvPicPr>
          <p:cNvPr id="4" name="Picture 3">
            <a:extLst>
              <a:ext uri="{FF2B5EF4-FFF2-40B4-BE49-F238E27FC236}">
                <a16:creationId xmlns:a16="http://schemas.microsoft.com/office/drawing/2014/main" id="{33C14ABA-545E-6D16-9C26-196BE36524E9}"/>
              </a:ext>
            </a:extLst>
          </p:cNvPr>
          <p:cNvPicPr>
            <a:picLocks noChangeAspect="1"/>
          </p:cNvPicPr>
          <p:nvPr/>
        </p:nvPicPr>
        <p:blipFill>
          <a:blip r:embed="rId3"/>
          <a:stretch>
            <a:fillRect/>
          </a:stretch>
        </p:blipFill>
        <p:spPr>
          <a:xfrm>
            <a:off x="5548884" y="1252728"/>
            <a:ext cx="6213348" cy="4142232"/>
          </a:xfrm>
          <a:prstGeom prst="rect">
            <a:avLst/>
          </a:prstGeom>
        </p:spPr>
      </p:pic>
      <p:sp>
        <p:nvSpPr>
          <p:cNvPr id="7" name="TextBox 6">
            <a:extLst>
              <a:ext uri="{FF2B5EF4-FFF2-40B4-BE49-F238E27FC236}">
                <a16:creationId xmlns:a16="http://schemas.microsoft.com/office/drawing/2014/main" id="{3E45B960-08D5-5837-4E93-A4E2B3B19196}"/>
              </a:ext>
            </a:extLst>
          </p:cNvPr>
          <p:cNvSpPr txBox="1"/>
          <p:nvPr/>
        </p:nvSpPr>
        <p:spPr>
          <a:xfrm>
            <a:off x="289560" y="2634734"/>
            <a:ext cx="4660392" cy="1815882"/>
          </a:xfrm>
          <a:prstGeom prst="rect">
            <a:avLst/>
          </a:prstGeom>
          <a:noFill/>
        </p:spPr>
        <p:txBody>
          <a:bodyPr wrap="square">
            <a:spAutoFit/>
          </a:bodyPr>
          <a:lstStyle/>
          <a:p>
            <a:r>
              <a:rPr lang="en-US" sz="2800" dirty="0"/>
              <a:t>“How I Killed—and Revived—Teamwork With AI” </a:t>
            </a:r>
            <a:r>
              <a:rPr lang="en-US" sz="2800" i="1" dirty="0"/>
              <a:t>Wall Street Journal </a:t>
            </a:r>
            <a:r>
              <a:rPr lang="en-US" sz="2800" dirty="0"/>
              <a:t>2/25/26</a:t>
            </a:r>
          </a:p>
        </p:txBody>
      </p:sp>
    </p:spTree>
    <p:extLst>
      <p:ext uri="{BB962C8B-B14F-4D97-AF65-F5344CB8AC3E}">
        <p14:creationId xmlns:p14="http://schemas.microsoft.com/office/powerpoint/2010/main" val="2197343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EE66-39AE-2948-7AC9-27D18432C907}"/>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Accenture CEO Julie Sweet</a:t>
            </a:r>
          </a:p>
        </p:txBody>
      </p:sp>
      <p:sp>
        <p:nvSpPr>
          <p:cNvPr id="5" name="TextBox 4">
            <a:extLst>
              <a:ext uri="{FF2B5EF4-FFF2-40B4-BE49-F238E27FC236}">
                <a16:creationId xmlns:a16="http://schemas.microsoft.com/office/drawing/2014/main" id="{126CB85F-B4D5-8CC5-8AD2-67527D8B7558}"/>
              </a:ext>
            </a:extLst>
          </p:cNvPr>
          <p:cNvSpPr txBox="1"/>
          <p:nvPr/>
        </p:nvSpPr>
        <p:spPr>
          <a:xfrm>
            <a:off x="429768" y="1956138"/>
            <a:ext cx="11015472" cy="2308324"/>
          </a:xfrm>
          <a:prstGeom prst="rect">
            <a:avLst/>
          </a:prstGeom>
          <a:noFill/>
        </p:spPr>
        <p:txBody>
          <a:bodyPr wrap="square">
            <a:spAutoFit/>
          </a:bodyPr>
          <a:lstStyle/>
          <a:p>
            <a:endParaRPr lang="en-US" sz="2400" dirty="0"/>
          </a:p>
          <a:p>
            <a:r>
              <a:rPr lang="en-US" sz="2400" dirty="0"/>
              <a:t>The firm is “exiting” employees who can’t be retrained for the AI age.  Meanwhile, it will continue to hire people who are generative AI-fluent and retrain existing workers to serve clients in consulting and other divisions. </a:t>
            </a:r>
          </a:p>
          <a:p>
            <a:endParaRPr lang="en-US" sz="2400" dirty="0"/>
          </a:p>
        </p:txBody>
      </p:sp>
    </p:spTree>
    <p:extLst>
      <p:ext uri="{BB962C8B-B14F-4D97-AF65-F5344CB8AC3E}">
        <p14:creationId xmlns:p14="http://schemas.microsoft.com/office/powerpoint/2010/main" val="608171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BC80-8B9D-08D7-55CF-7F29BD23E7F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Omri Yoffe, CEO of Vi, an AI Healthcare Company</a:t>
            </a:r>
          </a:p>
        </p:txBody>
      </p:sp>
      <p:sp>
        <p:nvSpPr>
          <p:cNvPr id="5" name="TextBox 4">
            <a:extLst>
              <a:ext uri="{FF2B5EF4-FFF2-40B4-BE49-F238E27FC236}">
                <a16:creationId xmlns:a16="http://schemas.microsoft.com/office/drawing/2014/main" id="{9DBF6F94-3DF4-6B4D-5F15-DD1ACEAA863C}"/>
              </a:ext>
            </a:extLst>
          </p:cNvPr>
          <p:cNvSpPr txBox="1"/>
          <p:nvPr/>
        </p:nvSpPr>
        <p:spPr>
          <a:xfrm>
            <a:off x="1158240" y="1826181"/>
            <a:ext cx="9616440" cy="1938992"/>
          </a:xfrm>
          <a:prstGeom prst="rect">
            <a:avLst/>
          </a:prstGeom>
          <a:noFill/>
        </p:spPr>
        <p:txBody>
          <a:bodyPr wrap="square">
            <a:spAutoFit/>
          </a:bodyPr>
          <a:lstStyle/>
          <a:p>
            <a:endParaRPr lang="en-US" sz="2400" dirty="0"/>
          </a:p>
          <a:p>
            <a:br>
              <a:rPr lang="en-US" sz="2400" dirty="0"/>
            </a:br>
            <a:r>
              <a:rPr lang="en-US" sz="2400" dirty="0"/>
              <a:t>Employees need to think of the current moment in almost Darwinian terms. Those who fail to evolve, learn new skills and create higher-value roles for themselves might be left behind. </a:t>
            </a:r>
          </a:p>
        </p:txBody>
      </p:sp>
    </p:spTree>
    <p:extLst>
      <p:ext uri="{BB962C8B-B14F-4D97-AF65-F5344CB8AC3E}">
        <p14:creationId xmlns:p14="http://schemas.microsoft.com/office/powerpoint/2010/main" val="190784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CC34-B7D6-DA2D-25DD-1CA5566DA870}"/>
              </a:ext>
            </a:extLst>
          </p:cNvPr>
          <p:cNvSpPr>
            <a:spLocks noGrp="1"/>
          </p:cNvSpPr>
          <p:nvPr>
            <p:ph type="title"/>
          </p:nvPr>
        </p:nvSpPr>
        <p:spPr>
          <a:xfrm>
            <a:off x="429768" y="283464"/>
            <a:ext cx="4482891" cy="969264"/>
          </a:xfrm>
        </p:spPr>
        <p:txBody>
          <a:bodyPr/>
          <a:lstStyle/>
          <a:p>
            <a:r>
              <a:rPr lang="en-US" b="1" dirty="0">
                <a:effectLst>
                  <a:outerShdw blurRad="38100" dist="38100" dir="2700000" algn="tl">
                    <a:srgbClr val="000000">
                      <a:alpha val="43137"/>
                    </a:srgbClr>
                  </a:outerShdw>
                </a:effectLst>
              </a:rPr>
              <a:t>Can This Be Done with Generic LLMs?</a:t>
            </a:r>
          </a:p>
        </p:txBody>
      </p:sp>
      <p:pic>
        <p:nvPicPr>
          <p:cNvPr id="7" name="Picture 6">
            <a:extLst>
              <a:ext uri="{FF2B5EF4-FFF2-40B4-BE49-F238E27FC236}">
                <a16:creationId xmlns:a16="http://schemas.microsoft.com/office/drawing/2014/main" id="{2CD013DC-775C-2C8A-CF90-83F713189128}"/>
              </a:ext>
            </a:extLst>
          </p:cNvPr>
          <p:cNvPicPr>
            <a:picLocks noChangeAspect="1"/>
          </p:cNvPicPr>
          <p:nvPr/>
        </p:nvPicPr>
        <p:blipFill>
          <a:blip r:embed="rId3"/>
          <a:stretch>
            <a:fillRect/>
          </a:stretch>
        </p:blipFill>
        <p:spPr>
          <a:xfrm>
            <a:off x="5334000" y="0"/>
            <a:ext cx="6858000" cy="6858000"/>
          </a:xfrm>
          <a:prstGeom prst="rect">
            <a:avLst/>
          </a:prstGeom>
        </p:spPr>
      </p:pic>
      <p:sp>
        <p:nvSpPr>
          <p:cNvPr id="8" name="TextBox 7">
            <a:extLst>
              <a:ext uri="{FF2B5EF4-FFF2-40B4-BE49-F238E27FC236}">
                <a16:creationId xmlns:a16="http://schemas.microsoft.com/office/drawing/2014/main" id="{E4F449E9-2D37-5EED-8E30-8D0688B69ED1}"/>
              </a:ext>
            </a:extLst>
          </p:cNvPr>
          <p:cNvSpPr txBox="1"/>
          <p:nvPr/>
        </p:nvSpPr>
        <p:spPr>
          <a:xfrm>
            <a:off x="429768" y="1470212"/>
            <a:ext cx="4608397"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Act as a Socratic tutor</a:t>
            </a:r>
          </a:p>
          <a:p>
            <a:pPr marL="285750" indent="-285750">
              <a:buFont typeface="Arial" panose="020B0604020202020204" pitchFamily="34" charset="0"/>
              <a:buChar char="•"/>
            </a:pPr>
            <a:r>
              <a:rPr lang="en-US" sz="2400" dirty="0"/>
              <a:t>Good prompting</a:t>
            </a:r>
          </a:p>
          <a:p>
            <a:pPr marL="285750" indent="-285750">
              <a:buFont typeface="Arial" panose="020B0604020202020204" pitchFamily="34" charset="0"/>
              <a:buChar char="•"/>
            </a:pPr>
            <a:r>
              <a:rPr lang="en-US" sz="2400" dirty="0"/>
              <a:t>Scaffolding</a:t>
            </a:r>
          </a:p>
          <a:p>
            <a:pPr marL="285750" indent="-285750">
              <a:buFont typeface="Arial" panose="020B0604020202020204" pitchFamily="34" charset="0"/>
              <a:buChar char="•"/>
            </a:pPr>
            <a:r>
              <a:rPr lang="en-US" sz="2400" dirty="0"/>
              <a:t>Ultimately put away the LLM</a:t>
            </a:r>
          </a:p>
        </p:txBody>
      </p:sp>
    </p:spTree>
    <p:extLst>
      <p:ext uri="{BB962C8B-B14F-4D97-AF65-F5344CB8AC3E}">
        <p14:creationId xmlns:p14="http://schemas.microsoft.com/office/powerpoint/2010/main" val="255381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FFCC-7EF5-B836-5487-2248514B6BDC}"/>
              </a:ext>
            </a:extLst>
          </p:cNvPr>
          <p:cNvSpPr>
            <a:spLocks noGrp="1"/>
          </p:cNvSpPr>
          <p:nvPr>
            <p:ph type="title"/>
          </p:nvPr>
        </p:nvSpPr>
        <p:spPr>
          <a:xfrm>
            <a:off x="18288" y="161544"/>
            <a:ext cx="10652760" cy="969264"/>
          </a:xfrm>
        </p:spPr>
        <p:txBody>
          <a:bodyPr/>
          <a:lstStyle/>
          <a:p>
            <a:r>
              <a:rPr lang="en-US" b="1" dirty="0">
                <a:effectLst>
                  <a:outerShdw blurRad="38100" dist="38100" dir="2700000" algn="tl">
                    <a:srgbClr val="000000">
                      <a:alpha val="43137"/>
                    </a:srgbClr>
                  </a:outerShdw>
                </a:effectLst>
              </a:rPr>
              <a:t>Using LLMs as a Socratic Tutor</a:t>
            </a:r>
          </a:p>
        </p:txBody>
      </p:sp>
      <p:sp>
        <p:nvSpPr>
          <p:cNvPr id="3" name="TextBox 2">
            <a:extLst>
              <a:ext uri="{FF2B5EF4-FFF2-40B4-BE49-F238E27FC236}">
                <a16:creationId xmlns:a16="http://schemas.microsoft.com/office/drawing/2014/main" id="{FB208BD8-2B22-B55A-AE82-FF0C92C75BFF}"/>
              </a:ext>
            </a:extLst>
          </p:cNvPr>
          <p:cNvSpPr txBox="1"/>
          <p:nvPr/>
        </p:nvSpPr>
        <p:spPr>
          <a:xfrm>
            <a:off x="294187" y="1747058"/>
            <a:ext cx="5310207" cy="2554545"/>
          </a:xfrm>
          <a:prstGeom prst="rect">
            <a:avLst/>
          </a:prstGeom>
          <a:noFill/>
        </p:spPr>
        <p:txBody>
          <a:bodyPr wrap="square" rtlCol="0">
            <a:spAutoFit/>
          </a:bodyPr>
          <a:lstStyle/>
          <a:p>
            <a:r>
              <a:rPr lang="en-US" sz="2000" dirty="0"/>
              <a:t>In ChatGPT, switch to “Study Mode”.   How.?  </a:t>
            </a:r>
          </a:p>
          <a:p>
            <a:r>
              <a:rPr lang="en-US" sz="2000" dirty="0"/>
              <a:t>Click + then More then “Study and learn”.</a:t>
            </a:r>
          </a:p>
          <a:p>
            <a:endParaRPr lang="en-US" sz="2000" dirty="0"/>
          </a:p>
          <a:p>
            <a:r>
              <a:rPr lang="en-US" sz="2000" dirty="0"/>
              <a:t>In Google Gemini, select “Guided Learning”.</a:t>
            </a:r>
          </a:p>
          <a:p>
            <a:endParaRPr lang="en-US" sz="2000" dirty="0"/>
          </a:p>
          <a:p>
            <a:r>
              <a:rPr lang="en-US" sz="2000" dirty="0"/>
              <a:t> </a:t>
            </a:r>
          </a:p>
          <a:p>
            <a:r>
              <a:rPr lang="en-US" sz="2000" dirty="0"/>
              <a:t> </a:t>
            </a:r>
          </a:p>
        </p:txBody>
      </p:sp>
      <p:sp>
        <p:nvSpPr>
          <p:cNvPr id="4" name="TextBox 3">
            <a:extLst>
              <a:ext uri="{FF2B5EF4-FFF2-40B4-BE49-F238E27FC236}">
                <a16:creationId xmlns:a16="http://schemas.microsoft.com/office/drawing/2014/main" id="{9584224C-3431-18F2-F640-6591DA530374}"/>
              </a:ext>
            </a:extLst>
          </p:cNvPr>
          <p:cNvSpPr txBox="1"/>
          <p:nvPr/>
        </p:nvSpPr>
        <p:spPr>
          <a:xfrm>
            <a:off x="429768" y="4272713"/>
            <a:ext cx="5039047" cy="1015663"/>
          </a:xfrm>
          <a:prstGeom prst="rect">
            <a:avLst/>
          </a:prstGeom>
          <a:noFill/>
        </p:spPr>
        <p:txBody>
          <a:bodyPr wrap="square" rtlCol="0">
            <a:spAutoFit/>
          </a:bodyPr>
          <a:lstStyle/>
          <a:p>
            <a:r>
              <a:rPr lang="en-US" sz="2000" dirty="0"/>
              <a:t>Or, ask any LLM to behave as a Socratic tutor.  Don’t give the answer, but help me to learn how to solve the problem. </a:t>
            </a:r>
          </a:p>
        </p:txBody>
      </p:sp>
      <p:pic>
        <p:nvPicPr>
          <p:cNvPr id="6" name="Picture 5">
            <a:extLst>
              <a:ext uri="{FF2B5EF4-FFF2-40B4-BE49-F238E27FC236}">
                <a16:creationId xmlns:a16="http://schemas.microsoft.com/office/drawing/2014/main" id="{3A977E2D-C4E7-F308-EC12-2E7F685A2D12}"/>
              </a:ext>
            </a:extLst>
          </p:cNvPr>
          <p:cNvPicPr>
            <a:picLocks noChangeAspect="1"/>
          </p:cNvPicPr>
          <p:nvPr/>
        </p:nvPicPr>
        <p:blipFill>
          <a:blip r:embed="rId3"/>
          <a:stretch>
            <a:fillRect/>
          </a:stretch>
        </p:blipFill>
        <p:spPr>
          <a:xfrm>
            <a:off x="6328239" y="585216"/>
            <a:ext cx="5687568" cy="5687568"/>
          </a:xfrm>
          <a:prstGeom prst="rect">
            <a:avLst/>
          </a:prstGeom>
        </p:spPr>
      </p:pic>
    </p:spTree>
    <p:extLst>
      <p:ext uri="{BB962C8B-B14F-4D97-AF65-F5344CB8AC3E}">
        <p14:creationId xmlns:p14="http://schemas.microsoft.com/office/powerpoint/2010/main" val="2619832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627B3-9948-2999-6C3F-E9F3FB9F64A9}"/>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ChatGPT 5.4 Thinking</a:t>
            </a:r>
          </a:p>
        </p:txBody>
      </p:sp>
      <p:pic>
        <p:nvPicPr>
          <p:cNvPr id="5" name="Picture 4">
            <a:extLst>
              <a:ext uri="{FF2B5EF4-FFF2-40B4-BE49-F238E27FC236}">
                <a16:creationId xmlns:a16="http://schemas.microsoft.com/office/drawing/2014/main" id="{49D2DC9B-B993-1462-B80D-F80154A725B4}"/>
              </a:ext>
            </a:extLst>
          </p:cNvPr>
          <p:cNvPicPr>
            <a:picLocks noChangeAspect="1"/>
          </p:cNvPicPr>
          <p:nvPr/>
        </p:nvPicPr>
        <p:blipFill>
          <a:blip r:embed="rId3"/>
          <a:stretch>
            <a:fillRect/>
          </a:stretch>
        </p:blipFill>
        <p:spPr>
          <a:xfrm>
            <a:off x="1255084" y="1252728"/>
            <a:ext cx="9827444" cy="5067713"/>
          </a:xfrm>
          <a:prstGeom prst="rect">
            <a:avLst/>
          </a:prstGeom>
        </p:spPr>
      </p:pic>
    </p:spTree>
    <p:extLst>
      <p:ext uri="{BB962C8B-B14F-4D97-AF65-F5344CB8AC3E}">
        <p14:creationId xmlns:p14="http://schemas.microsoft.com/office/powerpoint/2010/main" val="2960114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356C-80CC-2350-41FB-926D95252E9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ChatGPT 5.4 Thinking</a:t>
            </a:r>
          </a:p>
        </p:txBody>
      </p:sp>
      <p:pic>
        <p:nvPicPr>
          <p:cNvPr id="4" name="Picture 3">
            <a:extLst>
              <a:ext uri="{FF2B5EF4-FFF2-40B4-BE49-F238E27FC236}">
                <a16:creationId xmlns:a16="http://schemas.microsoft.com/office/drawing/2014/main" id="{EF891EDD-4F39-01E2-37AB-3C13C9E290B8}"/>
              </a:ext>
            </a:extLst>
          </p:cNvPr>
          <p:cNvPicPr>
            <a:picLocks noChangeAspect="1"/>
          </p:cNvPicPr>
          <p:nvPr/>
        </p:nvPicPr>
        <p:blipFill>
          <a:blip r:embed="rId3"/>
          <a:stretch>
            <a:fillRect/>
          </a:stretch>
        </p:blipFill>
        <p:spPr>
          <a:xfrm>
            <a:off x="830746" y="1782245"/>
            <a:ext cx="10530507" cy="4359511"/>
          </a:xfrm>
          <a:prstGeom prst="rect">
            <a:avLst/>
          </a:prstGeom>
        </p:spPr>
      </p:pic>
    </p:spTree>
    <p:extLst>
      <p:ext uri="{BB962C8B-B14F-4D97-AF65-F5344CB8AC3E}">
        <p14:creationId xmlns:p14="http://schemas.microsoft.com/office/powerpoint/2010/main" val="833412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8D1B-C6EA-3E41-7390-D6CB2390B932}"/>
              </a:ext>
            </a:extLst>
          </p:cNvPr>
          <p:cNvSpPr>
            <a:spLocks noGrp="1"/>
          </p:cNvSpPr>
          <p:nvPr>
            <p:ph type="title"/>
          </p:nvPr>
        </p:nvSpPr>
        <p:spPr/>
        <p:txBody>
          <a:bodyPr/>
          <a:lstStyle/>
          <a:p>
            <a:r>
              <a:rPr lang="en-US" dirty="0"/>
              <a:t>Google Gemini</a:t>
            </a:r>
          </a:p>
        </p:txBody>
      </p:sp>
      <p:pic>
        <p:nvPicPr>
          <p:cNvPr id="5" name="Picture 4">
            <a:extLst>
              <a:ext uri="{FF2B5EF4-FFF2-40B4-BE49-F238E27FC236}">
                <a16:creationId xmlns:a16="http://schemas.microsoft.com/office/drawing/2014/main" id="{1EACDA46-1285-20B6-1361-459C96BD93BA}"/>
              </a:ext>
            </a:extLst>
          </p:cNvPr>
          <p:cNvPicPr>
            <a:picLocks noChangeAspect="1"/>
          </p:cNvPicPr>
          <p:nvPr/>
        </p:nvPicPr>
        <p:blipFill>
          <a:blip r:embed="rId3"/>
          <a:stretch>
            <a:fillRect/>
          </a:stretch>
        </p:blipFill>
        <p:spPr>
          <a:xfrm>
            <a:off x="2150533" y="1252727"/>
            <a:ext cx="8542867" cy="5354409"/>
          </a:xfrm>
          <a:prstGeom prst="rect">
            <a:avLst/>
          </a:prstGeom>
        </p:spPr>
      </p:pic>
    </p:spTree>
    <p:extLst>
      <p:ext uri="{BB962C8B-B14F-4D97-AF65-F5344CB8AC3E}">
        <p14:creationId xmlns:p14="http://schemas.microsoft.com/office/powerpoint/2010/main" val="3536599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DD1BD-FDA3-3039-CEA5-55203C16E62B}"/>
              </a:ext>
            </a:extLst>
          </p:cNvPr>
          <p:cNvSpPr>
            <a:spLocks noGrp="1"/>
          </p:cNvSpPr>
          <p:nvPr>
            <p:ph type="title"/>
          </p:nvPr>
        </p:nvSpPr>
        <p:spPr/>
        <p:txBody>
          <a:bodyPr/>
          <a:lstStyle/>
          <a:p>
            <a:r>
              <a:rPr lang="en-US" dirty="0"/>
              <a:t>Google Gemini</a:t>
            </a:r>
          </a:p>
        </p:txBody>
      </p:sp>
      <p:pic>
        <p:nvPicPr>
          <p:cNvPr id="3" name="Picture 2">
            <a:extLst>
              <a:ext uri="{FF2B5EF4-FFF2-40B4-BE49-F238E27FC236}">
                <a16:creationId xmlns:a16="http://schemas.microsoft.com/office/drawing/2014/main" id="{22C66ACB-E58E-76BF-7D4E-85DB54023055}"/>
              </a:ext>
            </a:extLst>
          </p:cNvPr>
          <p:cNvPicPr>
            <a:picLocks noChangeAspect="1"/>
          </p:cNvPicPr>
          <p:nvPr/>
        </p:nvPicPr>
        <p:blipFill>
          <a:blip r:embed="rId3"/>
          <a:stretch>
            <a:fillRect/>
          </a:stretch>
        </p:blipFill>
        <p:spPr>
          <a:xfrm>
            <a:off x="2065867" y="1252728"/>
            <a:ext cx="9169400" cy="5169726"/>
          </a:xfrm>
          <a:prstGeom prst="rect">
            <a:avLst/>
          </a:prstGeom>
        </p:spPr>
      </p:pic>
    </p:spTree>
    <p:extLst>
      <p:ext uri="{BB962C8B-B14F-4D97-AF65-F5344CB8AC3E}">
        <p14:creationId xmlns:p14="http://schemas.microsoft.com/office/powerpoint/2010/main" val="1025290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9385F-9C3C-587F-1D6B-A91CBF62A457}"/>
              </a:ext>
            </a:extLst>
          </p:cNvPr>
          <p:cNvSpPr>
            <a:spLocks noGrp="1"/>
          </p:cNvSpPr>
          <p:nvPr>
            <p:ph type="title"/>
          </p:nvPr>
        </p:nvSpPr>
        <p:spPr/>
        <p:txBody>
          <a:bodyPr/>
          <a:lstStyle/>
          <a:p>
            <a:r>
              <a:rPr lang="en-US" dirty="0"/>
              <a:t>Google Gemini</a:t>
            </a:r>
          </a:p>
        </p:txBody>
      </p:sp>
      <p:pic>
        <p:nvPicPr>
          <p:cNvPr id="3" name="Picture 2">
            <a:extLst>
              <a:ext uri="{FF2B5EF4-FFF2-40B4-BE49-F238E27FC236}">
                <a16:creationId xmlns:a16="http://schemas.microsoft.com/office/drawing/2014/main" id="{D19F7C25-8451-31FD-E448-83CA23905408}"/>
              </a:ext>
            </a:extLst>
          </p:cNvPr>
          <p:cNvPicPr>
            <a:picLocks noChangeAspect="1"/>
          </p:cNvPicPr>
          <p:nvPr/>
        </p:nvPicPr>
        <p:blipFill>
          <a:blip r:embed="rId3"/>
          <a:stretch>
            <a:fillRect/>
          </a:stretch>
        </p:blipFill>
        <p:spPr>
          <a:xfrm>
            <a:off x="1811867" y="1252728"/>
            <a:ext cx="9270661" cy="5222233"/>
          </a:xfrm>
          <a:prstGeom prst="rect">
            <a:avLst/>
          </a:prstGeom>
        </p:spPr>
      </p:pic>
    </p:spTree>
    <p:extLst>
      <p:ext uri="{BB962C8B-B14F-4D97-AF65-F5344CB8AC3E}">
        <p14:creationId xmlns:p14="http://schemas.microsoft.com/office/powerpoint/2010/main" val="159284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1301A8B-2D79-52D2-E30E-16131902CC9D}"/>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190874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A7059659-0730-E321-0D20-E49F196C1045}"/>
              </a:ext>
            </a:extLst>
          </p:cNvPr>
          <p:cNvPicPr>
            <a:picLocks noChangeAspect="1"/>
          </p:cNvPicPr>
          <p:nvPr/>
        </p:nvPicPr>
        <p:blipFill>
          <a:blip r:embed="rId4"/>
          <a:stretch>
            <a:fillRect/>
          </a:stretch>
        </p:blipFill>
        <p:spPr>
          <a:xfrm>
            <a:off x="1661292" y="1244487"/>
            <a:ext cx="8470259" cy="5326818"/>
          </a:xfrm>
          <a:prstGeom prst="rect">
            <a:avLst/>
          </a:prstGeom>
        </p:spPr>
      </p:pic>
      <p:sp>
        <p:nvSpPr>
          <p:cNvPr id="5" name="Title 1">
            <a:extLst>
              <a:ext uri="{FF2B5EF4-FFF2-40B4-BE49-F238E27FC236}">
                <a16:creationId xmlns:a16="http://schemas.microsoft.com/office/drawing/2014/main" id="{F2DD365B-C37B-E601-9290-42EE5092DEC8}"/>
              </a:ext>
            </a:extLst>
          </p:cNvPr>
          <p:cNvSpPr>
            <a:spLocks noGrp="1"/>
          </p:cNvSpPr>
          <p:nvPr>
            <p:ph type="title"/>
          </p:nvPr>
        </p:nvSpPr>
        <p:spPr>
          <a:xfrm>
            <a:off x="429768" y="283464"/>
            <a:ext cx="10652760" cy="969264"/>
          </a:xfrm>
        </p:spPr>
        <p:txBody>
          <a:bodyPr/>
          <a:lstStyle/>
          <a:p>
            <a:r>
              <a:rPr lang="en-US" b="1" dirty="0">
                <a:effectLst>
                  <a:outerShdw blurRad="38100" dist="38100" dir="2700000" algn="tl">
                    <a:srgbClr val="000000">
                      <a:alpha val="43137"/>
                    </a:srgbClr>
                  </a:outerShdw>
                </a:effectLst>
              </a:rPr>
              <a:t>ChatGPT </a:t>
            </a:r>
            <a:r>
              <a:rPr lang="en-US" b="1">
                <a:effectLst>
                  <a:outerShdw blurRad="38100" dist="38100" dir="2700000" algn="tl">
                    <a:srgbClr val="000000">
                      <a:alpha val="43137"/>
                    </a:srgbClr>
                  </a:outerShdw>
                </a:effectLst>
              </a:rPr>
              <a:t>5.4 Thinking</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0342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43E3-5BD4-2E75-63DA-6B59E34D2A1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Poor Prompting</a:t>
            </a:r>
          </a:p>
        </p:txBody>
      </p:sp>
      <p:pic>
        <p:nvPicPr>
          <p:cNvPr id="6" name="Picture 5">
            <a:hlinkClick r:id="rId3"/>
            <a:extLst>
              <a:ext uri="{FF2B5EF4-FFF2-40B4-BE49-F238E27FC236}">
                <a16:creationId xmlns:a16="http://schemas.microsoft.com/office/drawing/2014/main" id="{1EC5CD4D-7B68-1E6E-73A0-BFA41A24AA48}"/>
              </a:ext>
            </a:extLst>
          </p:cNvPr>
          <p:cNvPicPr>
            <a:picLocks noChangeAspect="1"/>
          </p:cNvPicPr>
          <p:nvPr/>
        </p:nvPicPr>
        <p:blipFill>
          <a:blip r:embed="rId4"/>
          <a:stretch>
            <a:fillRect/>
          </a:stretch>
        </p:blipFill>
        <p:spPr>
          <a:xfrm>
            <a:off x="1493520" y="1542952"/>
            <a:ext cx="9508631" cy="4844019"/>
          </a:xfrm>
          <a:prstGeom prst="rect">
            <a:avLst/>
          </a:prstGeom>
        </p:spPr>
      </p:pic>
    </p:spTree>
    <p:extLst>
      <p:ext uri="{BB962C8B-B14F-4D97-AF65-F5344CB8AC3E}">
        <p14:creationId xmlns:p14="http://schemas.microsoft.com/office/powerpoint/2010/main" val="3847867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7F7D-566E-8E0A-00F6-F8BBC5CF38F9}"/>
              </a:ext>
            </a:extLst>
          </p:cNvPr>
          <p:cNvSpPr>
            <a:spLocks noGrp="1"/>
          </p:cNvSpPr>
          <p:nvPr>
            <p:ph type="title"/>
          </p:nvPr>
        </p:nvSpPr>
        <p:spPr>
          <a:xfrm>
            <a:off x="6738730" y="476690"/>
            <a:ext cx="4939802" cy="2212848"/>
          </a:xfrm>
        </p:spPr>
        <p:txBody>
          <a:bodyPr anchor="t">
            <a:normAutofit/>
          </a:bodyPr>
          <a:lstStyle/>
          <a:p>
            <a:r>
              <a:rPr lang="en-US" sz="3600" b="1" dirty="0"/>
              <a:t>Using AI with Your Pearson Textbook</a:t>
            </a:r>
          </a:p>
        </p:txBody>
      </p:sp>
      <p:pic>
        <p:nvPicPr>
          <p:cNvPr id="6" name="Content Placeholder 5" descr="A computer and a red cup&#10;&#10;AI-generated content may be incorrect.">
            <a:extLst>
              <a:ext uri="{FF2B5EF4-FFF2-40B4-BE49-F238E27FC236}">
                <a16:creationId xmlns:a16="http://schemas.microsoft.com/office/drawing/2014/main" id="{DFD83DE7-38EE-8EC6-7A2C-98C71BEF0D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3468" y="-1642"/>
            <a:ext cx="5227982" cy="6681126"/>
          </a:xfrm>
          <a:noFill/>
        </p:spPr>
      </p:pic>
      <p:pic>
        <p:nvPicPr>
          <p:cNvPr id="12" name="Picture 11">
            <a:extLst>
              <a:ext uri="{FF2B5EF4-FFF2-40B4-BE49-F238E27FC236}">
                <a16:creationId xmlns:a16="http://schemas.microsoft.com/office/drawing/2014/main" id="{65FD20B1-C6F0-E940-0397-DE49472D60EF}"/>
              </a:ext>
            </a:extLst>
          </p:cNvPr>
          <p:cNvPicPr>
            <a:picLocks noChangeAspect="1"/>
          </p:cNvPicPr>
          <p:nvPr/>
        </p:nvPicPr>
        <p:blipFill>
          <a:blip r:embed="rId4"/>
          <a:stretch>
            <a:fillRect/>
          </a:stretch>
        </p:blipFill>
        <p:spPr>
          <a:xfrm>
            <a:off x="6923054" y="1744640"/>
            <a:ext cx="3595634" cy="4636670"/>
          </a:xfrm>
          <a:prstGeom prst="rect">
            <a:avLst/>
          </a:prstGeom>
        </p:spPr>
      </p:pic>
    </p:spTree>
    <p:extLst>
      <p:ext uri="{BB962C8B-B14F-4D97-AF65-F5344CB8AC3E}">
        <p14:creationId xmlns:p14="http://schemas.microsoft.com/office/powerpoint/2010/main" val="366662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F07AAA-4D96-65DF-E3C5-7E5629453ACF}"/>
              </a:ext>
            </a:extLst>
          </p:cNvPr>
          <p:cNvPicPr>
            <a:picLocks noChangeAspect="1"/>
          </p:cNvPicPr>
          <p:nvPr/>
        </p:nvPicPr>
        <p:blipFill>
          <a:blip r:embed="rId3"/>
          <a:stretch>
            <a:fillRect/>
          </a:stretch>
        </p:blipFill>
        <p:spPr>
          <a:xfrm>
            <a:off x="294977" y="1086970"/>
            <a:ext cx="892817" cy="4684059"/>
          </a:xfrm>
          <a:prstGeom prst="rect">
            <a:avLst/>
          </a:prstGeom>
        </p:spPr>
      </p:pic>
      <p:pic>
        <p:nvPicPr>
          <p:cNvPr id="7" name="Picture 6">
            <a:extLst>
              <a:ext uri="{FF2B5EF4-FFF2-40B4-BE49-F238E27FC236}">
                <a16:creationId xmlns:a16="http://schemas.microsoft.com/office/drawing/2014/main" id="{C89A20E9-568F-3DE8-1246-449A33DE32E2}"/>
              </a:ext>
            </a:extLst>
          </p:cNvPr>
          <p:cNvPicPr>
            <a:picLocks noChangeAspect="1"/>
          </p:cNvPicPr>
          <p:nvPr/>
        </p:nvPicPr>
        <p:blipFill>
          <a:blip r:embed="rId4"/>
          <a:stretch>
            <a:fillRect/>
          </a:stretch>
        </p:blipFill>
        <p:spPr>
          <a:xfrm>
            <a:off x="1729409" y="1086970"/>
            <a:ext cx="10167614" cy="4741547"/>
          </a:xfrm>
          <a:prstGeom prst="rect">
            <a:avLst/>
          </a:prstGeom>
        </p:spPr>
      </p:pic>
    </p:spTree>
    <p:extLst>
      <p:ext uri="{BB962C8B-B14F-4D97-AF65-F5344CB8AC3E}">
        <p14:creationId xmlns:p14="http://schemas.microsoft.com/office/powerpoint/2010/main" val="2288994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B9B06-E7C7-AD5C-C429-2DB51D480643}"/>
              </a:ext>
            </a:extLst>
          </p:cNvPr>
          <p:cNvPicPr>
            <a:picLocks noChangeAspect="1"/>
          </p:cNvPicPr>
          <p:nvPr/>
        </p:nvPicPr>
        <p:blipFill>
          <a:blip r:embed="rId3"/>
          <a:stretch>
            <a:fillRect/>
          </a:stretch>
        </p:blipFill>
        <p:spPr>
          <a:xfrm>
            <a:off x="1079242" y="1657259"/>
            <a:ext cx="10033516" cy="3543482"/>
          </a:xfrm>
          <a:prstGeom prst="rect">
            <a:avLst/>
          </a:prstGeom>
        </p:spPr>
      </p:pic>
    </p:spTree>
    <p:extLst>
      <p:ext uri="{BB962C8B-B14F-4D97-AF65-F5344CB8AC3E}">
        <p14:creationId xmlns:p14="http://schemas.microsoft.com/office/powerpoint/2010/main" val="302766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07A1E-ABCA-7993-3B6C-0D8AB5F6F3A7}"/>
              </a:ext>
            </a:extLst>
          </p:cNvPr>
          <p:cNvPicPr>
            <a:picLocks noChangeAspect="1"/>
          </p:cNvPicPr>
          <p:nvPr/>
        </p:nvPicPr>
        <p:blipFill>
          <a:blip r:embed="rId3"/>
          <a:stretch>
            <a:fillRect/>
          </a:stretch>
        </p:blipFill>
        <p:spPr>
          <a:xfrm>
            <a:off x="784518" y="351597"/>
            <a:ext cx="4699242" cy="5359675"/>
          </a:xfrm>
          <a:prstGeom prst="rect">
            <a:avLst/>
          </a:prstGeom>
        </p:spPr>
      </p:pic>
    </p:spTree>
    <p:extLst>
      <p:ext uri="{BB962C8B-B14F-4D97-AF65-F5344CB8AC3E}">
        <p14:creationId xmlns:p14="http://schemas.microsoft.com/office/powerpoint/2010/main" val="2505825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95B9C-12CC-E38E-A0A8-3CA215FACCCF}"/>
              </a:ext>
            </a:extLst>
          </p:cNvPr>
          <p:cNvPicPr>
            <a:picLocks noChangeAspect="1"/>
          </p:cNvPicPr>
          <p:nvPr/>
        </p:nvPicPr>
        <p:blipFill>
          <a:blip r:embed="rId3"/>
          <a:stretch>
            <a:fillRect/>
          </a:stretch>
        </p:blipFill>
        <p:spPr>
          <a:xfrm>
            <a:off x="971183" y="1282636"/>
            <a:ext cx="4571197" cy="3189973"/>
          </a:xfrm>
          <a:prstGeom prst="rect">
            <a:avLst/>
          </a:prstGeom>
        </p:spPr>
      </p:pic>
      <p:pic>
        <p:nvPicPr>
          <p:cNvPr id="5" name="Picture 4">
            <a:extLst>
              <a:ext uri="{FF2B5EF4-FFF2-40B4-BE49-F238E27FC236}">
                <a16:creationId xmlns:a16="http://schemas.microsoft.com/office/drawing/2014/main" id="{D219B7DD-7246-4752-64D7-D58C0CDE2362}"/>
              </a:ext>
            </a:extLst>
          </p:cNvPr>
          <p:cNvPicPr>
            <a:picLocks noChangeAspect="1"/>
          </p:cNvPicPr>
          <p:nvPr/>
        </p:nvPicPr>
        <p:blipFill>
          <a:blip r:embed="rId4"/>
          <a:stretch>
            <a:fillRect/>
          </a:stretch>
        </p:blipFill>
        <p:spPr>
          <a:xfrm>
            <a:off x="5889118" y="3154794"/>
            <a:ext cx="5140629" cy="2888198"/>
          </a:xfrm>
          <a:prstGeom prst="rect">
            <a:avLst/>
          </a:prstGeom>
        </p:spPr>
      </p:pic>
    </p:spTree>
    <p:extLst>
      <p:ext uri="{BB962C8B-B14F-4D97-AF65-F5344CB8AC3E}">
        <p14:creationId xmlns:p14="http://schemas.microsoft.com/office/powerpoint/2010/main" val="465854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A1967-667D-C108-064D-974D583B8CA8}"/>
              </a:ext>
            </a:extLst>
          </p:cNvPr>
          <p:cNvPicPr>
            <a:picLocks noChangeAspect="1"/>
          </p:cNvPicPr>
          <p:nvPr/>
        </p:nvPicPr>
        <p:blipFill>
          <a:blip r:embed="rId3"/>
          <a:stretch>
            <a:fillRect/>
          </a:stretch>
        </p:blipFill>
        <p:spPr>
          <a:xfrm>
            <a:off x="817947" y="752832"/>
            <a:ext cx="4679379" cy="2676167"/>
          </a:xfrm>
          <a:prstGeom prst="rect">
            <a:avLst/>
          </a:prstGeom>
        </p:spPr>
      </p:pic>
      <p:pic>
        <p:nvPicPr>
          <p:cNvPr id="5" name="Picture 4">
            <a:extLst>
              <a:ext uri="{FF2B5EF4-FFF2-40B4-BE49-F238E27FC236}">
                <a16:creationId xmlns:a16="http://schemas.microsoft.com/office/drawing/2014/main" id="{0C189598-AABC-6763-95C2-DBB3495A2AC3}"/>
              </a:ext>
            </a:extLst>
          </p:cNvPr>
          <p:cNvPicPr>
            <a:picLocks noChangeAspect="1"/>
          </p:cNvPicPr>
          <p:nvPr/>
        </p:nvPicPr>
        <p:blipFill>
          <a:blip r:embed="rId4"/>
          <a:stretch>
            <a:fillRect/>
          </a:stretch>
        </p:blipFill>
        <p:spPr>
          <a:xfrm>
            <a:off x="2274359" y="3171317"/>
            <a:ext cx="9099694" cy="3189726"/>
          </a:xfrm>
          <a:prstGeom prst="rect">
            <a:avLst/>
          </a:prstGeom>
        </p:spPr>
      </p:pic>
    </p:spTree>
    <p:extLst>
      <p:ext uri="{BB962C8B-B14F-4D97-AF65-F5344CB8AC3E}">
        <p14:creationId xmlns:p14="http://schemas.microsoft.com/office/powerpoint/2010/main" val="139638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C40B48-721A-15BC-F2BB-0B4F596D28D4}"/>
              </a:ext>
            </a:extLst>
          </p:cNvPr>
          <p:cNvPicPr>
            <a:picLocks noChangeAspect="1"/>
          </p:cNvPicPr>
          <p:nvPr/>
        </p:nvPicPr>
        <p:blipFill>
          <a:blip r:embed="rId3"/>
          <a:stretch>
            <a:fillRect/>
          </a:stretch>
        </p:blipFill>
        <p:spPr>
          <a:xfrm>
            <a:off x="486132" y="1342103"/>
            <a:ext cx="11555903" cy="4055807"/>
          </a:xfrm>
          <a:prstGeom prst="rect">
            <a:avLst/>
          </a:prstGeom>
        </p:spPr>
      </p:pic>
    </p:spTree>
    <p:extLst>
      <p:ext uri="{BB962C8B-B14F-4D97-AF65-F5344CB8AC3E}">
        <p14:creationId xmlns:p14="http://schemas.microsoft.com/office/powerpoint/2010/main" val="3624687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A407-03ED-0B0B-2ACA-ADD89AD5E6FF}"/>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Pearson’s AI Study Tool</a:t>
            </a:r>
          </a:p>
        </p:txBody>
      </p:sp>
      <p:pic>
        <p:nvPicPr>
          <p:cNvPr id="3" name="Picture 2">
            <a:extLst>
              <a:ext uri="{FF2B5EF4-FFF2-40B4-BE49-F238E27FC236}">
                <a16:creationId xmlns:a16="http://schemas.microsoft.com/office/drawing/2014/main" id="{9CE3E40A-91AC-EA5E-D063-6983CF22429C}"/>
              </a:ext>
            </a:extLst>
          </p:cNvPr>
          <p:cNvPicPr>
            <a:picLocks noChangeAspect="1"/>
          </p:cNvPicPr>
          <p:nvPr/>
        </p:nvPicPr>
        <p:blipFill>
          <a:blip r:embed="rId3"/>
          <a:stretch>
            <a:fillRect/>
          </a:stretch>
        </p:blipFill>
        <p:spPr>
          <a:xfrm>
            <a:off x="253691" y="1794933"/>
            <a:ext cx="11712933" cy="4097867"/>
          </a:xfrm>
          <a:prstGeom prst="rect">
            <a:avLst/>
          </a:prstGeom>
        </p:spPr>
      </p:pic>
    </p:spTree>
    <p:extLst>
      <p:ext uri="{BB962C8B-B14F-4D97-AF65-F5344CB8AC3E}">
        <p14:creationId xmlns:p14="http://schemas.microsoft.com/office/powerpoint/2010/main" val="1601643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7E63D0-087A-3F2F-6C7F-48EBEB7F6E56}"/>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369115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53D37-F9CF-1063-26F7-96B4868FAB1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Pearson’s AI Study Tool</a:t>
            </a:r>
          </a:p>
        </p:txBody>
      </p:sp>
      <p:pic>
        <p:nvPicPr>
          <p:cNvPr id="3" name="Picture 2">
            <a:extLst>
              <a:ext uri="{FF2B5EF4-FFF2-40B4-BE49-F238E27FC236}">
                <a16:creationId xmlns:a16="http://schemas.microsoft.com/office/drawing/2014/main" id="{A0CB7E58-9944-EE8A-FD22-303C7638AAF8}"/>
              </a:ext>
            </a:extLst>
          </p:cNvPr>
          <p:cNvPicPr>
            <a:picLocks noChangeAspect="1"/>
          </p:cNvPicPr>
          <p:nvPr/>
        </p:nvPicPr>
        <p:blipFill>
          <a:blip r:embed="rId3"/>
          <a:stretch>
            <a:fillRect/>
          </a:stretch>
        </p:blipFill>
        <p:spPr>
          <a:xfrm>
            <a:off x="626533" y="1666018"/>
            <a:ext cx="10820013" cy="4908517"/>
          </a:xfrm>
          <a:prstGeom prst="rect">
            <a:avLst/>
          </a:prstGeom>
        </p:spPr>
      </p:pic>
    </p:spTree>
    <p:extLst>
      <p:ext uri="{BB962C8B-B14F-4D97-AF65-F5344CB8AC3E}">
        <p14:creationId xmlns:p14="http://schemas.microsoft.com/office/powerpoint/2010/main" val="150971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8AF2-6605-244D-B3B6-79949153C609}"/>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Pearson’s AI Study Tool</a:t>
            </a:r>
            <a:endParaRPr lang="en-US" dirty="0"/>
          </a:p>
        </p:txBody>
      </p:sp>
      <p:pic>
        <p:nvPicPr>
          <p:cNvPr id="3" name="Picture 2">
            <a:extLst>
              <a:ext uri="{FF2B5EF4-FFF2-40B4-BE49-F238E27FC236}">
                <a16:creationId xmlns:a16="http://schemas.microsoft.com/office/drawing/2014/main" id="{27295A64-35F9-8207-8337-E23EEA1CA46E}"/>
              </a:ext>
            </a:extLst>
          </p:cNvPr>
          <p:cNvPicPr>
            <a:picLocks noChangeAspect="1"/>
          </p:cNvPicPr>
          <p:nvPr/>
        </p:nvPicPr>
        <p:blipFill>
          <a:blip r:embed="rId3"/>
          <a:stretch>
            <a:fillRect/>
          </a:stretch>
        </p:blipFill>
        <p:spPr>
          <a:xfrm>
            <a:off x="228599" y="1779151"/>
            <a:ext cx="11734802" cy="4266050"/>
          </a:xfrm>
          <a:prstGeom prst="rect">
            <a:avLst/>
          </a:prstGeom>
        </p:spPr>
      </p:pic>
    </p:spTree>
    <p:extLst>
      <p:ext uri="{BB962C8B-B14F-4D97-AF65-F5344CB8AC3E}">
        <p14:creationId xmlns:p14="http://schemas.microsoft.com/office/powerpoint/2010/main" val="4207605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2FA6-26C2-55D9-3F58-000E051F563D}"/>
              </a:ext>
            </a:extLst>
          </p:cNvPr>
          <p:cNvSpPr>
            <a:spLocks noGrp="1"/>
          </p:cNvSpPr>
          <p:nvPr>
            <p:ph type="title"/>
          </p:nvPr>
        </p:nvSpPr>
        <p:spPr/>
        <p:txBody>
          <a:bodyPr/>
          <a:lstStyle/>
          <a:p>
            <a:r>
              <a:rPr lang="en-US" b="1" dirty="0"/>
              <a:t>Pearson’s AI Literacy Modules</a:t>
            </a:r>
          </a:p>
        </p:txBody>
      </p:sp>
      <p:pic>
        <p:nvPicPr>
          <p:cNvPr id="4" name="Picture 3">
            <a:extLst>
              <a:ext uri="{FF2B5EF4-FFF2-40B4-BE49-F238E27FC236}">
                <a16:creationId xmlns:a16="http://schemas.microsoft.com/office/drawing/2014/main" id="{A8FF4377-2A42-19CE-32EA-7261E2F2C8BD}"/>
              </a:ext>
            </a:extLst>
          </p:cNvPr>
          <p:cNvPicPr>
            <a:picLocks noChangeAspect="1"/>
          </p:cNvPicPr>
          <p:nvPr/>
        </p:nvPicPr>
        <p:blipFill>
          <a:blip r:embed="rId3"/>
          <a:stretch>
            <a:fillRect/>
          </a:stretch>
        </p:blipFill>
        <p:spPr>
          <a:xfrm>
            <a:off x="579005" y="1649896"/>
            <a:ext cx="11157386" cy="4924639"/>
          </a:xfrm>
          <a:prstGeom prst="rect">
            <a:avLst/>
          </a:prstGeom>
        </p:spPr>
      </p:pic>
    </p:spTree>
    <p:extLst>
      <p:ext uri="{BB962C8B-B14F-4D97-AF65-F5344CB8AC3E}">
        <p14:creationId xmlns:p14="http://schemas.microsoft.com/office/powerpoint/2010/main" val="1176357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F8BE-921F-EB67-DA64-FFA6155F19B2}"/>
              </a:ext>
            </a:extLst>
          </p:cNvPr>
          <p:cNvSpPr>
            <a:spLocks noGrp="1"/>
          </p:cNvSpPr>
          <p:nvPr>
            <p:ph type="title"/>
          </p:nvPr>
        </p:nvSpPr>
        <p:spPr/>
        <p:txBody>
          <a:bodyPr/>
          <a:lstStyle/>
          <a:p>
            <a:r>
              <a:rPr lang="en-US" b="1" dirty="0"/>
              <a:t>Instructor Use of LLMs</a:t>
            </a:r>
          </a:p>
        </p:txBody>
      </p:sp>
      <p:sp>
        <p:nvSpPr>
          <p:cNvPr id="4" name="TextBox 3">
            <a:extLst>
              <a:ext uri="{FF2B5EF4-FFF2-40B4-BE49-F238E27FC236}">
                <a16:creationId xmlns:a16="http://schemas.microsoft.com/office/drawing/2014/main" id="{85370BCD-20F5-3CEA-50BA-65C8841100B9}"/>
              </a:ext>
            </a:extLst>
          </p:cNvPr>
          <p:cNvSpPr txBox="1"/>
          <p:nvPr/>
        </p:nvSpPr>
        <p:spPr>
          <a:xfrm>
            <a:off x="769620" y="2810736"/>
            <a:ext cx="10652760" cy="3108543"/>
          </a:xfrm>
          <a:prstGeom prst="rect">
            <a:avLst/>
          </a:prstGeom>
          <a:noFill/>
        </p:spPr>
        <p:txBody>
          <a:bodyPr wrap="square">
            <a:spAutoFit/>
          </a:bodyPr>
          <a:lstStyle/>
          <a:p>
            <a:r>
              <a:rPr lang="en-US" sz="2800" b="1" dirty="0"/>
              <a:t>Prompt:  </a:t>
            </a:r>
            <a:r>
              <a:rPr lang="en-US" sz="2800" dirty="0"/>
              <a:t>I am teaching an introductory statistics course to my community college students. I have taught scatter diagrams and correlation. Now, I need to teach least-squares regression with a single explanatory variable. Help me develop an activity that introduces least-squares regression. The activity should include a conceptual understanding of minimizing the sum of squared residuals.</a:t>
            </a:r>
          </a:p>
        </p:txBody>
      </p:sp>
      <p:sp>
        <p:nvSpPr>
          <p:cNvPr id="6" name="TextBox 5">
            <a:extLst>
              <a:ext uri="{FF2B5EF4-FFF2-40B4-BE49-F238E27FC236}">
                <a16:creationId xmlns:a16="http://schemas.microsoft.com/office/drawing/2014/main" id="{2AC0033E-C21D-9D08-96F6-A394178EBC35}"/>
              </a:ext>
            </a:extLst>
          </p:cNvPr>
          <p:cNvSpPr txBox="1"/>
          <p:nvPr/>
        </p:nvSpPr>
        <p:spPr>
          <a:xfrm>
            <a:off x="663314" y="1708566"/>
            <a:ext cx="9440055" cy="523220"/>
          </a:xfrm>
          <a:prstGeom prst="rect">
            <a:avLst/>
          </a:prstGeom>
          <a:noFill/>
        </p:spPr>
        <p:txBody>
          <a:bodyPr wrap="square">
            <a:spAutoFit/>
          </a:bodyPr>
          <a:lstStyle/>
          <a:p>
            <a:r>
              <a:rPr lang="nl-NL" sz="2800" dirty="0"/>
              <a:t>Open an LLM (Google Gemini, ChatGPT, Grok, </a:t>
            </a:r>
            <a:r>
              <a:rPr lang="nl-NL" sz="2800" b="1" dirty="0"/>
              <a:t>Claude</a:t>
            </a:r>
            <a:r>
              <a:rPr lang="nl-NL" sz="2800" dirty="0"/>
              <a:t>)</a:t>
            </a:r>
            <a:endParaRPr lang="en-US" sz="2800" dirty="0"/>
          </a:p>
        </p:txBody>
      </p:sp>
    </p:spTree>
    <p:extLst>
      <p:ext uri="{BB962C8B-B14F-4D97-AF65-F5344CB8AC3E}">
        <p14:creationId xmlns:p14="http://schemas.microsoft.com/office/powerpoint/2010/main" val="276600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E9E-187F-80C6-D773-76785BA98B01}"/>
              </a:ext>
            </a:extLst>
          </p:cNvPr>
          <p:cNvSpPr>
            <a:spLocks noGrp="1"/>
          </p:cNvSpPr>
          <p:nvPr>
            <p:ph type="title"/>
          </p:nvPr>
        </p:nvSpPr>
        <p:spPr/>
        <p:txBody>
          <a:bodyPr/>
          <a:lstStyle/>
          <a:p>
            <a:r>
              <a:rPr lang="en-US" b="1" dirty="0"/>
              <a:t>Chicago Salary Data (Gemini)</a:t>
            </a:r>
          </a:p>
        </p:txBody>
      </p:sp>
      <p:sp>
        <p:nvSpPr>
          <p:cNvPr id="4" name="TextBox 3">
            <a:extLst>
              <a:ext uri="{FF2B5EF4-FFF2-40B4-BE49-F238E27FC236}">
                <a16:creationId xmlns:a16="http://schemas.microsoft.com/office/drawing/2014/main" id="{DE310EF5-1566-521B-522D-63570399B5F1}"/>
              </a:ext>
            </a:extLst>
          </p:cNvPr>
          <p:cNvSpPr txBox="1"/>
          <p:nvPr/>
        </p:nvSpPr>
        <p:spPr>
          <a:xfrm>
            <a:off x="429768" y="1441766"/>
            <a:ext cx="9448750" cy="954107"/>
          </a:xfrm>
          <a:prstGeom prst="rect">
            <a:avLst/>
          </a:prstGeom>
          <a:noFill/>
        </p:spPr>
        <p:txBody>
          <a:bodyPr wrap="square">
            <a:spAutoFit/>
          </a:bodyPr>
          <a:lstStyle/>
          <a:p>
            <a:r>
              <a:rPr lang="en-US" sz="2800" dirty="0">
                <a:hlinkClick r:id="rId3"/>
              </a:rPr>
              <a:t>https://sullystats.github.io/Data/ChicagoSalaries.csv</a:t>
            </a:r>
            <a:endParaRPr lang="en-US" sz="2800" dirty="0"/>
          </a:p>
          <a:p>
            <a:r>
              <a:rPr lang="en-US" sz="2800" dirty="0"/>
              <a:t>Load this data to an LLM. </a:t>
            </a:r>
          </a:p>
        </p:txBody>
      </p:sp>
      <p:sp>
        <p:nvSpPr>
          <p:cNvPr id="6" name="TextBox 5">
            <a:extLst>
              <a:ext uri="{FF2B5EF4-FFF2-40B4-BE49-F238E27FC236}">
                <a16:creationId xmlns:a16="http://schemas.microsoft.com/office/drawing/2014/main" id="{F83428FE-623F-9F87-9EA1-A4B231816DA0}"/>
              </a:ext>
            </a:extLst>
          </p:cNvPr>
          <p:cNvSpPr txBox="1"/>
          <p:nvPr/>
        </p:nvSpPr>
        <p:spPr>
          <a:xfrm>
            <a:off x="429768" y="2641617"/>
            <a:ext cx="11097667" cy="3539430"/>
          </a:xfrm>
          <a:prstGeom prst="rect">
            <a:avLst/>
          </a:prstGeom>
          <a:noFill/>
        </p:spPr>
        <p:txBody>
          <a:bodyPr wrap="square">
            <a:spAutoFit/>
          </a:bodyPr>
          <a:lstStyle/>
          <a:p>
            <a:r>
              <a:rPr lang="en-US" sz="3200" dirty="0"/>
              <a:t>Prompt 1:  Write an activity that students can perform in small groups that teaches confidence intervals for a mean using this data. Include the idea of meaning of level of confidence. </a:t>
            </a:r>
          </a:p>
          <a:p>
            <a:endParaRPr lang="en-US" sz="3200" dirty="0"/>
          </a:p>
          <a:p>
            <a:r>
              <a:rPr lang="en-US" sz="3200" dirty="0"/>
              <a:t>Prompt 2:  Okay. How would things change if we did not know the population standard deviation?</a:t>
            </a:r>
          </a:p>
        </p:txBody>
      </p:sp>
    </p:spTree>
    <p:extLst>
      <p:ext uri="{BB962C8B-B14F-4D97-AF65-F5344CB8AC3E}">
        <p14:creationId xmlns:p14="http://schemas.microsoft.com/office/powerpoint/2010/main" val="1584194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BC8D4-C06D-13B9-CD91-D9E9C907481D}"/>
              </a:ext>
            </a:extLst>
          </p:cNvPr>
          <p:cNvSpPr>
            <a:spLocks noGrp="1"/>
          </p:cNvSpPr>
          <p:nvPr>
            <p:ph type="title"/>
          </p:nvPr>
        </p:nvSpPr>
        <p:spPr/>
        <p:txBody>
          <a:bodyPr/>
          <a:lstStyle/>
          <a:p>
            <a:r>
              <a:rPr lang="en-US" dirty="0"/>
              <a:t>ChatGPT</a:t>
            </a:r>
          </a:p>
        </p:txBody>
      </p:sp>
      <p:sp>
        <p:nvSpPr>
          <p:cNvPr id="3" name="TextBox 2">
            <a:extLst>
              <a:ext uri="{FF2B5EF4-FFF2-40B4-BE49-F238E27FC236}">
                <a16:creationId xmlns:a16="http://schemas.microsoft.com/office/drawing/2014/main" id="{1AF89F59-72F9-6EB9-299C-801990F4FD54}"/>
              </a:ext>
            </a:extLst>
          </p:cNvPr>
          <p:cNvSpPr txBox="1"/>
          <p:nvPr/>
        </p:nvSpPr>
        <p:spPr>
          <a:xfrm>
            <a:off x="569626" y="1633928"/>
            <a:ext cx="10652760" cy="954107"/>
          </a:xfrm>
          <a:prstGeom prst="rect">
            <a:avLst/>
          </a:prstGeom>
          <a:noFill/>
        </p:spPr>
        <p:txBody>
          <a:bodyPr wrap="square" rtlCol="0">
            <a:spAutoFit/>
          </a:bodyPr>
          <a:lstStyle/>
          <a:p>
            <a:r>
              <a:rPr lang="en-US" sz="2800" dirty="0"/>
              <a:t>Prompt:  Write a ten-question quiz that covers topics related to the binomial probability distribution. </a:t>
            </a:r>
          </a:p>
        </p:txBody>
      </p:sp>
    </p:spTree>
    <p:extLst>
      <p:ext uri="{BB962C8B-B14F-4D97-AF65-F5344CB8AC3E}">
        <p14:creationId xmlns:p14="http://schemas.microsoft.com/office/powerpoint/2010/main" val="2441829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D27E-B2D0-6250-47A7-17B31EFF769A}"/>
              </a:ext>
            </a:extLst>
          </p:cNvPr>
          <p:cNvSpPr>
            <a:spLocks noGrp="1"/>
          </p:cNvSpPr>
          <p:nvPr>
            <p:ph type="title"/>
          </p:nvPr>
        </p:nvSpPr>
        <p:spPr/>
        <p:txBody>
          <a:bodyPr/>
          <a:lstStyle/>
          <a:p>
            <a:r>
              <a:rPr lang="en-US" dirty="0"/>
              <a:t>Fun Stuff</a:t>
            </a:r>
          </a:p>
        </p:txBody>
      </p:sp>
      <p:sp>
        <p:nvSpPr>
          <p:cNvPr id="4" name="TextBox 3">
            <a:extLst>
              <a:ext uri="{FF2B5EF4-FFF2-40B4-BE49-F238E27FC236}">
                <a16:creationId xmlns:a16="http://schemas.microsoft.com/office/drawing/2014/main" id="{1359CC5B-7344-2B23-3726-29745ED60925}"/>
              </a:ext>
            </a:extLst>
          </p:cNvPr>
          <p:cNvSpPr txBox="1"/>
          <p:nvPr/>
        </p:nvSpPr>
        <p:spPr>
          <a:xfrm>
            <a:off x="429768" y="2652382"/>
            <a:ext cx="10652760" cy="461665"/>
          </a:xfrm>
          <a:prstGeom prst="rect">
            <a:avLst/>
          </a:prstGeom>
          <a:noFill/>
        </p:spPr>
        <p:txBody>
          <a:bodyPr wrap="square">
            <a:spAutoFit/>
          </a:bodyPr>
          <a:lstStyle/>
          <a:p>
            <a:r>
              <a:rPr lang="en-US" sz="2400" dirty="0"/>
              <a:t>https://chatgpt.com/share/68f7e424-b718-800b-bb4c-77ad8bbe2707</a:t>
            </a:r>
          </a:p>
        </p:txBody>
      </p:sp>
    </p:spTree>
    <p:extLst>
      <p:ext uri="{BB962C8B-B14F-4D97-AF65-F5344CB8AC3E}">
        <p14:creationId xmlns:p14="http://schemas.microsoft.com/office/powerpoint/2010/main" val="3153280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4E3E-D678-2FCC-CC54-CC7D304D09A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Other Ideas</a:t>
            </a:r>
          </a:p>
        </p:txBody>
      </p:sp>
      <p:sp>
        <p:nvSpPr>
          <p:cNvPr id="3" name="TextBox 2">
            <a:extLst>
              <a:ext uri="{FF2B5EF4-FFF2-40B4-BE49-F238E27FC236}">
                <a16:creationId xmlns:a16="http://schemas.microsoft.com/office/drawing/2014/main" id="{7533B26C-A2F4-7496-C3E9-6A2AFFA459C7}"/>
              </a:ext>
            </a:extLst>
          </p:cNvPr>
          <p:cNvSpPr txBox="1"/>
          <p:nvPr/>
        </p:nvSpPr>
        <p:spPr>
          <a:xfrm>
            <a:off x="569626" y="1603947"/>
            <a:ext cx="1065276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Upload an existing assignment and ask AI to improve it (or incorporate AI into it)</a:t>
            </a:r>
          </a:p>
          <a:p>
            <a:pPr marL="285750" indent="-285750">
              <a:buFont typeface="Arial" panose="020B0604020202020204" pitchFamily="34" charset="0"/>
              <a:buChar char="•"/>
            </a:pPr>
            <a:r>
              <a:rPr lang="en-US" sz="2800" dirty="0"/>
              <a:t>Ask AI to improve/create a grading rubric for existing assignments</a:t>
            </a:r>
          </a:p>
          <a:p>
            <a:pPr marL="285750" indent="-285750">
              <a:buFont typeface="Arial" panose="020B0604020202020204" pitchFamily="34" charset="0"/>
              <a:buChar char="•"/>
            </a:pPr>
            <a:r>
              <a:rPr lang="en-US" sz="2800" dirty="0"/>
              <a:t>Ask AI to suggest ways you could improve your teaching a certain topic</a:t>
            </a:r>
          </a:p>
          <a:p>
            <a:pPr marL="285750" indent="-285750">
              <a:buFont typeface="Arial" panose="020B0604020202020204" pitchFamily="34" charset="0"/>
              <a:buChar char="•"/>
            </a:pPr>
            <a:r>
              <a:rPr lang="en-US" sz="2800" dirty="0"/>
              <a:t>Ask AI to find examples that illustrate a concept (such as Simpson’s Paradox or influential observations)</a:t>
            </a:r>
          </a:p>
        </p:txBody>
      </p:sp>
    </p:spTree>
    <p:extLst>
      <p:ext uri="{BB962C8B-B14F-4D97-AF65-F5344CB8AC3E}">
        <p14:creationId xmlns:p14="http://schemas.microsoft.com/office/powerpoint/2010/main" val="1108680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BD93FA-B3D8-E42F-8E99-4E5FB8E0E1B3}"/>
              </a:ext>
            </a:extLst>
          </p:cNvPr>
          <p:cNvPicPr>
            <a:picLocks noChangeAspect="1"/>
          </p:cNvPicPr>
          <p:nvPr/>
        </p:nvPicPr>
        <p:blipFill>
          <a:blip r:embed="rId3"/>
          <a:stretch>
            <a:fillRect/>
          </a:stretch>
        </p:blipFill>
        <p:spPr>
          <a:xfrm>
            <a:off x="6420788" y="1538245"/>
            <a:ext cx="2063856" cy="514376"/>
          </a:xfrm>
          <a:prstGeom prst="rect">
            <a:avLst/>
          </a:prstGeom>
        </p:spPr>
      </p:pic>
      <p:pic>
        <p:nvPicPr>
          <p:cNvPr id="10" name="Picture 9">
            <a:extLst>
              <a:ext uri="{FF2B5EF4-FFF2-40B4-BE49-F238E27FC236}">
                <a16:creationId xmlns:a16="http://schemas.microsoft.com/office/drawing/2014/main" id="{44E38B9B-134A-9519-C589-9DC64707C578}"/>
              </a:ext>
            </a:extLst>
          </p:cNvPr>
          <p:cNvPicPr>
            <a:picLocks noChangeAspect="1"/>
          </p:cNvPicPr>
          <p:nvPr/>
        </p:nvPicPr>
        <p:blipFill>
          <a:blip r:embed="rId4"/>
          <a:stretch>
            <a:fillRect/>
          </a:stretch>
        </p:blipFill>
        <p:spPr>
          <a:xfrm>
            <a:off x="1294153" y="1420318"/>
            <a:ext cx="2788911" cy="632303"/>
          </a:xfrm>
          <a:prstGeom prst="rect">
            <a:avLst/>
          </a:prstGeom>
        </p:spPr>
      </p:pic>
      <p:pic>
        <p:nvPicPr>
          <p:cNvPr id="4" name="Picture 3">
            <a:extLst>
              <a:ext uri="{FF2B5EF4-FFF2-40B4-BE49-F238E27FC236}">
                <a16:creationId xmlns:a16="http://schemas.microsoft.com/office/drawing/2014/main" id="{61EEB77A-F7D5-A8EE-6464-9CA910C2D9D1}"/>
              </a:ext>
            </a:extLst>
          </p:cNvPr>
          <p:cNvPicPr>
            <a:picLocks noChangeAspect="1"/>
          </p:cNvPicPr>
          <p:nvPr/>
        </p:nvPicPr>
        <p:blipFill>
          <a:blip r:embed="rId5"/>
          <a:stretch>
            <a:fillRect/>
          </a:stretch>
        </p:blipFill>
        <p:spPr>
          <a:xfrm>
            <a:off x="920601" y="2282766"/>
            <a:ext cx="4403326" cy="3908172"/>
          </a:xfrm>
          <a:prstGeom prst="rect">
            <a:avLst/>
          </a:prstGeom>
        </p:spPr>
      </p:pic>
    </p:spTree>
    <p:extLst>
      <p:ext uri="{BB962C8B-B14F-4D97-AF65-F5344CB8AC3E}">
        <p14:creationId xmlns:p14="http://schemas.microsoft.com/office/powerpoint/2010/main" val="92822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D5AFF4-C742-2A9D-C17F-00757644F805}"/>
              </a:ext>
            </a:extLst>
          </p:cNvPr>
          <p:cNvSpPr txBox="1"/>
          <p:nvPr/>
        </p:nvSpPr>
        <p:spPr>
          <a:xfrm>
            <a:off x="704538" y="2513882"/>
            <a:ext cx="10568065" cy="954107"/>
          </a:xfrm>
          <a:prstGeom prst="rect">
            <a:avLst/>
          </a:prstGeom>
          <a:noFill/>
        </p:spPr>
        <p:txBody>
          <a:bodyPr wrap="square">
            <a:spAutoFit/>
          </a:bodyPr>
          <a:lstStyle/>
          <a:p>
            <a:r>
              <a:rPr lang="en-US" sz="2800" dirty="0"/>
              <a:t>Prompt: I need an example with real data that illustrates the concept of Simpson's Paradox from introductory statistics.</a:t>
            </a:r>
          </a:p>
        </p:txBody>
      </p:sp>
      <p:sp>
        <p:nvSpPr>
          <p:cNvPr id="4" name="Title 3">
            <a:extLst>
              <a:ext uri="{FF2B5EF4-FFF2-40B4-BE49-F238E27FC236}">
                <a16:creationId xmlns:a16="http://schemas.microsoft.com/office/drawing/2014/main" id="{13CEDEA8-FB10-F064-5684-62D2969DB8C4}"/>
              </a:ext>
            </a:extLst>
          </p:cNvPr>
          <p:cNvSpPr>
            <a:spLocks noGrp="1"/>
          </p:cNvSpPr>
          <p:nvPr>
            <p:ph type="title"/>
          </p:nvPr>
        </p:nvSpPr>
        <p:spPr/>
        <p:txBody>
          <a:bodyPr/>
          <a:lstStyle/>
          <a:p>
            <a:r>
              <a:rPr lang="en-US" b="1" dirty="0"/>
              <a:t>Consensus</a:t>
            </a:r>
          </a:p>
        </p:txBody>
      </p:sp>
    </p:spTree>
    <p:extLst>
      <p:ext uri="{BB962C8B-B14F-4D97-AF65-F5344CB8AC3E}">
        <p14:creationId xmlns:p14="http://schemas.microsoft.com/office/powerpoint/2010/main" val="621486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7C2D1E4-91E9-CC47-7DCA-2E5B7C52FE4A}"/>
              </a:ext>
            </a:extLst>
          </p:cNvPr>
          <p:cNvSpPr txBox="1"/>
          <p:nvPr/>
        </p:nvSpPr>
        <p:spPr>
          <a:xfrm>
            <a:off x="1037844" y="5130106"/>
            <a:ext cx="10264140" cy="1015663"/>
          </a:xfrm>
          <a:prstGeom prst="rect">
            <a:avLst/>
          </a:prstGeom>
          <a:noFill/>
        </p:spPr>
        <p:txBody>
          <a:bodyPr wrap="square">
            <a:spAutoFit/>
          </a:bodyPr>
          <a:lstStyle/>
          <a:p>
            <a:r>
              <a:rPr lang="en-US" sz="2000" b="0" i="0" dirty="0">
                <a:solidFill>
                  <a:srgbClr val="202020"/>
                </a:solidFill>
                <a:effectLst/>
                <a:latin typeface="Helvetica" panose="020B0604020202020204" pitchFamily="34" charset="0"/>
              </a:rPr>
              <a:t>Pardos ZA, Bhandari S (2024) ChatGPT-generated help produces learning gains equivalent to human tutor-authored help on mathematics skills. </a:t>
            </a:r>
            <a:r>
              <a:rPr lang="en-US" sz="2000" b="0" i="0" dirty="0" err="1">
                <a:solidFill>
                  <a:srgbClr val="202020"/>
                </a:solidFill>
                <a:effectLst/>
                <a:latin typeface="Helvetica" panose="020B0604020202020204" pitchFamily="34" charset="0"/>
              </a:rPr>
              <a:t>PLoS</a:t>
            </a:r>
            <a:r>
              <a:rPr lang="en-US" sz="2000" b="0" i="0" dirty="0">
                <a:solidFill>
                  <a:srgbClr val="202020"/>
                </a:solidFill>
                <a:effectLst/>
                <a:latin typeface="Helvetica" panose="020B0604020202020204" pitchFamily="34" charset="0"/>
              </a:rPr>
              <a:t> ONE 19(5): e0304013. https://doi.org/10.1371/journal.pone.0304013</a:t>
            </a:r>
            <a:endParaRPr lang="en-US" sz="2000" dirty="0"/>
          </a:p>
        </p:txBody>
      </p:sp>
      <p:sp>
        <p:nvSpPr>
          <p:cNvPr id="14" name="TextBox 13">
            <a:extLst>
              <a:ext uri="{FF2B5EF4-FFF2-40B4-BE49-F238E27FC236}">
                <a16:creationId xmlns:a16="http://schemas.microsoft.com/office/drawing/2014/main" id="{F65D1999-7055-7B28-E058-AEA5F4F1851F}"/>
              </a:ext>
            </a:extLst>
          </p:cNvPr>
          <p:cNvSpPr txBox="1"/>
          <p:nvPr/>
        </p:nvSpPr>
        <p:spPr>
          <a:xfrm>
            <a:off x="1037844" y="342900"/>
            <a:ext cx="10264140" cy="1384995"/>
          </a:xfrm>
          <a:prstGeom prst="rect">
            <a:avLst/>
          </a:prstGeom>
          <a:noFill/>
        </p:spPr>
        <p:txBody>
          <a:bodyPr wrap="square" rtlCol="0">
            <a:spAutoFit/>
          </a:bodyPr>
          <a:lstStyle/>
          <a:p>
            <a:r>
              <a:rPr lang="en-US" sz="2800" b="1" dirty="0"/>
              <a:t>ChatGPT-generated help produces learning gains </a:t>
            </a:r>
            <a:r>
              <a:rPr lang="en-US" sz="2800" b="1" dirty="0">
                <a:effectLst>
                  <a:outerShdw blurRad="38100" dist="38100" dir="2700000" algn="tl">
                    <a:srgbClr val="000000">
                      <a:alpha val="43137"/>
                    </a:srgbClr>
                  </a:outerShdw>
                </a:effectLst>
              </a:rPr>
              <a:t>equivalent</a:t>
            </a:r>
            <a:r>
              <a:rPr lang="en-US" sz="2800" b="1" dirty="0"/>
              <a:t> to human tutor-authored help on mathematics skills</a:t>
            </a:r>
          </a:p>
        </p:txBody>
      </p:sp>
      <p:sp>
        <p:nvSpPr>
          <p:cNvPr id="2" name="TextBox 1">
            <a:extLst>
              <a:ext uri="{FF2B5EF4-FFF2-40B4-BE49-F238E27FC236}">
                <a16:creationId xmlns:a16="http://schemas.microsoft.com/office/drawing/2014/main" id="{9A821658-5227-B403-C5EA-FAEEB920311F}"/>
              </a:ext>
            </a:extLst>
          </p:cNvPr>
          <p:cNvSpPr txBox="1"/>
          <p:nvPr/>
        </p:nvSpPr>
        <p:spPr>
          <a:xfrm>
            <a:off x="1037844" y="2828835"/>
            <a:ext cx="9867223" cy="1384995"/>
          </a:xfrm>
          <a:prstGeom prst="rect">
            <a:avLst/>
          </a:prstGeom>
          <a:noFill/>
        </p:spPr>
        <p:txBody>
          <a:bodyPr wrap="square" rtlCol="0">
            <a:spAutoFit/>
          </a:bodyPr>
          <a:lstStyle/>
          <a:p>
            <a:r>
              <a:rPr lang="en-US" sz="2800" b="1" dirty="0"/>
              <a:t>Research Question: </a:t>
            </a:r>
            <a:r>
              <a:rPr lang="en-US" sz="2800" dirty="0"/>
              <a:t>Do ChatGPT hints produce learning gains and how do these gains compare to human tutor-authored help and to no help at all?</a:t>
            </a:r>
            <a:endParaRPr lang="en-US" sz="2800" b="1" dirty="0"/>
          </a:p>
        </p:txBody>
      </p:sp>
    </p:spTree>
    <p:extLst>
      <p:ext uri="{BB962C8B-B14F-4D97-AF65-F5344CB8AC3E}">
        <p14:creationId xmlns:p14="http://schemas.microsoft.com/office/powerpoint/2010/main" val="3438472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64E6-640B-16F6-FBF7-87EA22775A9F}"/>
              </a:ext>
            </a:extLst>
          </p:cNvPr>
          <p:cNvSpPr>
            <a:spLocks noGrp="1"/>
          </p:cNvSpPr>
          <p:nvPr>
            <p:ph type="title"/>
          </p:nvPr>
        </p:nvSpPr>
        <p:spPr/>
        <p:txBody>
          <a:bodyPr/>
          <a:lstStyle/>
          <a:p>
            <a:r>
              <a:rPr lang="en-US" b="1" dirty="0"/>
              <a:t>Perplexity</a:t>
            </a:r>
          </a:p>
        </p:txBody>
      </p:sp>
      <p:sp>
        <p:nvSpPr>
          <p:cNvPr id="4" name="TextBox 3">
            <a:extLst>
              <a:ext uri="{FF2B5EF4-FFF2-40B4-BE49-F238E27FC236}">
                <a16:creationId xmlns:a16="http://schemas.microsoft.com/office/drawing/2014/main" id="{204E7321-A757-CBCE-6725-3A2211792F17}"/>
              </a:ext>
            </a:extLst>
          </p:cNvPr>
          <p:cNvSpPr txBox="1"/>
          <p:nvPr/>
        </p:nvSpPr>
        <p:spPr>
          <a:xfrm>
            <a:off x="554636" y="2652382"/>
            <a:ext cx="10652760" cy="1077218"/>
          </a:xfrm>
          <a:prstGeom prst="rect">
            <a:avLst/>
          </a:prstGeom>
          <a:noFill/>
        </p:spPr>
        <p:txBody>
          <a:bodyPr wrap="square">
            <a:spAutoFit/>
          </a:bodyPr>
          <a:lstStyle/>
          <a:p>
            <a:r>
              <a:rPr lang="en-US" sz="3200" dirty="0"/>
              <a:t>Prompt:  Create a data set with about 30 observations and a variety of variables based on Spotify downloads.</a:t>
            </a:r>
          </a:p>
        </p:txBody>
      </p:sp>
    </p:spTree>
    <p:extLst>
      <p:ext uri="{BB962C8B-B14F-4D97-AF65-F5344CB8AC3E}">
        <p14:creationId xmlns:p14="http://schemas.microsoft.com/office/powerpoint/2010/main" val="1088276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different colored lines&#10;&#10;AI-generated content may be incorrect.">
            <a:extLst>
              <a:ext uri="{FF2B5EF4-FFF2-40B4-BE49-F238E27FC236}">
                <a16:creationId xmlns:a16="http://schemas.microsoft.com/office/drawing/2014/main" id="{287A3C90-1F88-FB5E-3530-E1F786F7E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0" y="1304734"/>
            <a:ext cx="8631936" cy="5262852"/>
          </a:xfrm>
          <a:prstGeom prst="rect">
            <a:avLst/>
          </a:prstGeom>
        </p:spPr>
      </p:pic>
      <p:sp>
        <p:nvSpPr>
          <p:cNvPr id="2" name="TextBox 1">
            <a:extLst>
              <a:ext uri="{FF2B5EF4-FFF2-40B4-BE49-F238E27FC236}">
                <a16:creationId xmlns:a16="http://schemas.microsoft.com/office/drawing/2014/main" id="{4A1FE410-78BD-D9EE-97AF-88D9F6E2DB89}"/>
              </a:ext>
            </a:extLst>
          </p:cNvPr>
          <p:cNvSpPr txBox="1"/>
          <p:nvPr/>
        </p:nvSpPr>
        <p:spPr>
          <a:xfrm>
            <a:off x="487680" y="243840"/>
            <a:ext cx="5044440" cy="584775"/>
          </a:xfrm>
          <a:prstGeom prst="rect">
            <a:avLst/>
          </a:prstGeom>
          <a:noFill/>
        </p:spPr>
        <p:txBody>
          <a:bodyPr wrap="square" rtlCol="0">
            <a:spAutoFit/>
          </a:bodyPr>
          <a:lstStyle/>
          <a:p>
            <a:r>
              <a:rPr lang="en-US" sz="3200" b="1" dirty="0">
                <a:solidFill>
                  <a:srgbClr val="FF0000"/>
                </a:solidFill>
              </a:rPr>
              <a:t>Results</a:t>
            </a:r>
          </a:p>
        </p:txBody>
      </p:sp>
    </p:spTree>
    <p:extLst>
      <p:ext uri="{BB962C8B-B14F-4D97-AF65-F5344CB8AC3E}">
        <p14:creationId xmlns:p14="http://schemas.microsoft.com/office/powerpoint/2010/main" val="3234564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8C4F349-0CD5-1FCF-DEDE-676B28B4A8E2}"/>
              </a:ext>
            </a:extLst>
          </p:cNvPr>
          <p:cNvSpPr>
            <a:spLocks noGrp="1"/>
          </p:cNvSpPr>
          <p:nvPr>
            <p:ph type="title"/>
          </p:nvPr>
        </p:nvSpPr>
        <p:spPr>
          <a:xfrm>
            <a:off x="429768" y="283464"/>
            <a:ext cx="10652760" cy="969264"/>
          </a:xfrm>
        </p:spPr>
        <p:txBody>
          <a:bodyPr>
            <a:normAutofit fontScale="90000"/>
          </a:bodyPr>
          <a:lstStyle/>
          <a:p>
            <a:r>
              <a:rPr lang="en-US" b="1" dirty="0"/>
              <a:t>ChatGPT as a cognitive crutch: Evidence from a randomized controlled trial on knowledge retention</a:t>
            </a:r>
            <a:br>
              <a:rPr lang="en-US" b="1" dirty="0"/>
            </a:br>
            <a:endParaRPr lang="en-US" dirty="0"/>
          </a:p>
        </p:txBody>
      </p:sp>
      <p:pic>
        <p:nvPicPr>
          <p:cNvPr id="3" name="Picture 2">
            <a:extLst>
              <a:ext uri="{FF2B5EF4-FFF2-40B4-BE49-F238E27FC236}">
                <a16:creationId xmlns:a16="http://schemas.microsoft.com/office/drawing/2014/main" id="{7C1DEA00-9C84-1F45-52E1-C5B9F649B4D4}"/>
              </a:ext>
            </a:extLst>
          </p:cNvPr>
          <p:cNvPicPr>
            <a:picLocks noChangeAspect="1"/>
          </p:cNvPicPr>
          <p:nvPr/>
        </p:nvPicPr>
        <p:blipFill>
          <a:blip r:embed="rId3"/>
          <a:stretch>
            <a:fillRect/>
          </a:stretch>
        </p:blipFill>
        <p:spPr>
          <a:xfrm>
            <a:off x="400661" y="2075935"/>
            <a:ext cx="11184008" cy="3555610"/>
          </a:xfrm>
          <a:prstGeom prst="rect">
            <a:avLst/>
          </a:prstGeom>
        </p:spPr>
      </p:pic>
    </p:spTree>
    <p:extLst>
      <p:ext uri="{BB962C8B-B14F-4D97-AF65-F5344CB8AC3E}">
        <p14:creationId xmlns:p14="http://schemas.microsoft.com/office/powerpoint/2010/main" val="3554213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A6D4-53CB-9E15-1385-AFA696E0D272}"/>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Research Question</a:t>
            </a:r>
          </a:p>
        </p:txBody>
      </p:sp>
      <p:sp>
        <p:nvSpPr>
          <p:cNvPr id="3" name="Content Placeholder 2">
            <a:extLst>
              <a:ext uri="{FF2B5EF4-FFF2-40B4-BE49-F238E27FC236}">
                <a16:creationId xmlns:a16="http://schemas.microsoft.com/office/drawing/2014/main" id="{0348F550-00C2-977B-9EE4-3F31400BCBD5}"/>
              </a:ext>
            </a:extLst>
          </p:cNvPr>
          <p:cNvSpPr>
            <a:spLocks noGrp="1"/>
          </p:cNvSpPr>
          <p:nvPr>
            <p:ph idx="1"/>
          </p:nvPr>
        </p:nvSpPr>
        <p:spPr/>
        <p:txBody>
          <a:bodyPr>
            <a:normAutofit/>
          </a:bodyPr>
          <a:lstStyle/>
          <a:p>
            <a:r>
              <a:rPr lang="en-US" sz="2800" dirty="0"/>
              <a:t>Do students who rely on external sources for information storage and processing tend to reduce their own cognitive effort? </a:t>
            </a:r>
          </a:p>
          <a:p>
            <a:r>
              <a:rPr lang="en-US" sz="2800" dirty="0"/>
              <a:t>If yes, does this negatively impact learning and retention? </a:t>
            </a:r>
          </a:p>
          <a:p>
            <a:endParaRPr lang="en-US" sz="2800" dirty="0"/>
          </a:p>
        </p:txBody>
      </p:sp>
    </p:spTree>
    <p:extLst>
      <p:ext uri="{BB962C8B-B14F-4D97-AF65-F5344CB8AC3E}">
        <p14:creationId xmlns:p14="http://schemas.microsoft.com/office/powerpoint/2010/main" val="412572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7EB7E74-7444-DFD9-84E3-40CE5D584D08}"/>
              </a:ext>
            </a:extLst>
          </p:cNvPr>
          <p:cNvSpPr>
            <a:spLocks noGrp="1"/>
          </p:cNvSpPr>
          <p:nvPr>
            <p:ph type="title"/>
          </p:nvPr>
        </p:nvSpPr>
        <p:spPr>
          <a:xfrm>
            <a:off x="429768" y="283464"/>
            <a:ext cx="10652760" cy="969264"/>
          </a:xfrm>
        </p:spPr>
        <p:txBody>
          <a:bodyPr/>
          <a:lstStyle/>
          <a:p>
            <a:r>
              <a:rPr lang="en-US" b="1" dirty="0">
                <a:effectLst>
                  <a:outerShdw blurRad="38100" dist="38100" dir="2700000" algn="tl">
                    <a:srgbClr val="000000">
                      <a:alpha val="43137"/>
                    </a:srgbClr>
                  </a:outerShdw>
                </a:effectLst>
              </a:rPr>
              <a:t>Results</a:t>
            </a:r>
          </a:p>
        </p:txBody>
      </p:sp>
      <p:pic>
        <p:nvPicPr>
          <p:cNvPr id="5" name="Picture 4">
            <a:extLst>
              <a:ext uri="{FF2B5EF4-FFF2-40B4-BE49-F238E27FC236}">
                <a16:creationId xmlns:a16="http://schemas.microsoft.com/office/drawing/2014/main" id="{D08C17A5-5C2E-7E6F-79E1-51E14311422B}"/>
              </a:ext>
            </a:extLst>
          </p:cNvPr>
          <p:cNvPicPr>
            <a:picLocks noChangeAspect="1"/>
          </p:cNvPicPr>
          <p:nvPr/>
        </p:nvPicPr>
        <p:blipFill>
          <a:blip r:embed="rId3"/>
          <a:stretch>
            <a:fillRect/>
          </a:stretch>
        </p:blipFill>
        <p:spPr>
          <a:xfrm>
            <a:off x="830334" y="1380744"/>
            <a:ext cx="9851627" cy="4901184"/>
          </a:xfrm>
          <a:prstGeom prst="rect">
            <a:avLst/>
          </a:prstGeom>
          <a:noFill/>
        </p:spPr>
      </p:pic>
      <p:sp>
        <p:nvSpPr>
          <p:cNvPr id="6" name="TextBox 5">
            <a:extLst>
              <a:ext uri="{FF2B5EF4-FFF2-40B4-BE49-F238E27FC236}">
                <a16:creationId xmlns:a16="http://schemas.microsoft.com/office/drawing/2014/main" id="{819F5BE5-0292-EF87-DDD8-AEF581ACB9FB}"/>
              </a:ext>
            </a:extLst>
          </p:cNvPr>
          <p:cNvSpPr txBox="1"/>
          <p:nvPr/>
        </p:nvSpPr>
        <p:spPr>
          <a:xfrm>
            <a:off x="6096000" y="4919008"/>
            <a:ext cx="5554980" cy="1938992"/>
          </a:xfrm>
          <a:prstGeom prst="rect">
            <a:avLst/>
          </a:prstGeom>
          <a:noFill/>
        </p:spPr>
        <p:txBody>
          <a:bodyPr wrap="square" rtlCol="0">
            <a:spAutoFit/>
          </a:bodyPr>
          <a:lstStyle/>
          <a:p>
            <a:r>
              <a:rPr lang="en-US" sz="2400" dirty="0">
                <a:solidFill>
                  <a:srgbClr val="FF0000"/>
                </a:solidFill>
              </a:rPr>
              <a:t>It was also found that students in the AI group had significantly lower times on task (3.2 h vs 5.8 h).  So, less time in productive persistence. </a:t>
            </a:r>
          </a:p>
          <a:p>
            <a:endParaRPr lang="en-US" sz="2400" dirty="0">
              <a:solidFill>
                <a:srgbClr val="FF0000"/>
              </a:solidFill>
            </a:endParaRPr>
          </a:p>
        </p:txBody>
      </p:sp>
      <p:sp>
        <p:nvSpPr>
          <p:cNvPr id="2" name="TextBox 1">
            <a:extLst>
              <a:ext uri="{FF2B5EF4-FFF2-40B4-BE49-F238E27FC236}">
                <a16:creationId xmlns:a16="http://schemas.microsoft.com/office/drawing/2014/main" id="{A9AD9702-04C8-4035-D91C-D82D45BAAE30}"/>
              </a:ext>
            </a:extLst>
          </p:cNvPr>
          <p:cNvSpPr txBox="1"/>
          <p:nvPr/>
        </p:nvSpPr>
        <p:spPr>
          <a:xfrm>
            <a:off x="10058396" y="1129550"/>
            <a:ext cx="784926" cy="376901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2633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Dune">
  <a:themeElements>
    <a:clrScheme name="Dun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 id="{826328CA-5F67-4711-B85D-145ABD90F0C2}" vid="{19057A55-7D5A-4630-9E53-CA5ED64477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83619</TotalTime>
  <Words>3843</Words>
  <Application>Microsoft Macintosh PowerPoint</Application>
  <PresentationFormat>Widescreen</PresentationFormat>
  <Paragraphs>219</Paragraphs>
  <Slides>50</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Aptos</vt:lpstr>
      <vt:lpstr>Arial</vt:lpstr>
      <vt:lpstr>ElsevierGulliver</vt:lpstr>
      <vt:lpstr>Helvetica</vt:lpstr>
      <vt:lpstr>Neue Haas Grotesk Text Pro</vt:lpstr>
      <vt:lpstr>Dune</vt:lpstr>
      <vt:lpstr>Using AI to Learn</vt:lpstr>
      <vt:lpstr>PowerPoint Presentation</vt:lpstr>
      <vt:lpstr>PowerPoint Presentation</vt:lpstr>
      <vt:lpstr>PowerPoint Presentation</vt:lpstr>
      <vt:lpstr>PowerPoint Presentation</vt:lpstr>
      <vt:lpstr>PowerPoint Presentation</vt:lpstr>
      <vt:lpstr>ChatGPT as a cognitive crutch: Evidence from a randomized controlled trial on knowledge retention </vt:lpstr>
      <vt:lpstr>Research Question</vt:lpstr>
      <vt:lpstr>Results</vt:lpstr>
      <vt:lpstr>PowerPoint Presentation</vt:lpstr>
      <vt:lpstr>The “Forgetting Curve”</vt:lpstr>
      <vt:lpstr>PowerPoint Presentation</vt:lpstr>
      <vt:lpstr>PowerPoint Presentation</vt:lpstr>
      <vt:lpstr>PowerPoint Presentation</vt:lpstr>
      <vt:lpstr>PowerPoint Presentation</vt:lpstr>
      <vt:lpstr>Time on Task</vt:lpstr>
      <vt:lpstr>Results</vt:lpstr>
      <vt:lpstr>PowerPoint Presentation</vt:lpstr>
      <vt:lpstr>AI Doesn’t Have to Rot Your Mind</vt:lpstr>
      <vt:lpstr>“AI Is Going to Change Literally Every Job”  Wall Street Journal 9/25/25</vt:lpstr>
      <vt:lpstr>Accenture CEO Julie Sweet</vt:lpstr>
      <vt:lpstr>Omri Yoffe, CEO of Vi, an AI Healthcare Company</vt:lpstr>
      <vt:lpstr>Can This Be Done with Generic LLMs?</vt:lpstr>
      <vt:lpstr>Using LLMs as a Socratic Tutor</vt:lpstr>
      <vt:lpstr>ChatGPT 5.4 Thinking</vt:lpstr>
      <vt:lpstr>ChatGPT 5.4 Thinking</vt:lpstr>
      <vt:lpstr>Google Gemini</vt:lpstr>
      <vt:lpstr>Google Gemini</vt:lpstr>
      <vt:lpstr>Google Gemini</vt:lpstr>
      <vt:lpstr>ChatGPT 5.4 Thinking</vt:lpstr>
      <vt:lpstr>Poor Prompting</vt:lpstr>
      <vt:lpstr>Using AI with Your Pearson Textbook</vt:lpstr>
      <vt:lpstr>PowerPoint Presentation</vt:lpstr>
      <vt:lpstr>PowerPoint Presentation</vt:lpstr>
      <vt:lpstr>PowerPoint Presentation</vt:lpstr>
      <vt:lpstr>PowerPoint Presentation</vt:lpstr>
      <vt:lpstr>PowerPoint Presentation</vt:lpstr>
      <vt:lpstr>PowerPoint Presentation</vt:lpstr>
      <vt:lpstr>Pearson’s AI Study Tool</vt:lpstr>
      <vt:lpstr>Pearson’s AI Study Tool</vt:lpstr>
      <vt:lpstr>Pearson’s AI Study Tool</vt:lpstr>
      <vt:lpstr>Pearson’s AI Literacy Modules</vt:lpstr>
      <vt:lpstr>Instructor Use of LLMs</vt:lpstr>
      <vt:lpstr>Chicago Salary Data (Gemini)</vt:lpstr>
      <vt:lpstr>ChatGPT</vt:lpstr>
      <vt:lpstr>Fun Stuff</vt:lpstr>
      <vt:lpstr>Other Ideas</vt:lpstr>
      <vt:lpstr>PowerPoint Presentation</vt:lpstr>
      <vt:lpstr>Consensus</vt:lpstr>
      <vt:lpstr>Perplexity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Sullivan</dc:creator>
  <cp:lastModifiedBy>Michael Sullivan</cp:lastModifiedBy>
  <cp:revision>146</cp:revision>
  <cp:lastPrinted>2026-04-07T14:42:22Z</cp:lastPrinted>
  <dcterms:created xsi:type="dcterms:W3CDTF">2025-10-17T13:47:44Z</dcterms:created>
  <dcterms:modified xsi:type="dcterms:W3CDTF">2026-04-07T14:43:49Z</dcterms:modified>
</cp:coreProperties>
</file>